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2.xml" ContentType="application/vnd.openxmlformats-officedocument.presentationml.comments+xml"/>
  <Override PartName="/ppt/notesSlides/notesSlide4.xml" ContentType="application/vnd.openxmlformats-officedocument.presentationml.notesSlide+xml"/>
  <Override PartName="/ppt/comments/comment3.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4.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5.xml" ContentType="application/vnd.openxmlformats-officedocument.presentationml.comments+xml"/>
  <Override PartName="/ppt/notesSlides/notesSlide16.xml" ContentType="application/vnd.openxmlformats-officedocument.presentationml.notesSlide+xml"/>
  <Override PartName="/ppt/comments/comment6.xml" ContentType="application/vnd.openxmlformats-officedocument.presentationml.comments+xml"/>
  <Override PartName="/ppt/notesSlides/notesSlide17.xml" ContentType="application/vnd.openxmlformats-officedocument.presentationml.notesSlide+xml"/>
  <Override PartName="/ppt/comments/comment7.xml" ContentType="application/vnd.openxmlformats-officedocument.presentationml.comments+xml"/>
  <Override PartName="/ppt/notesSlides/notesSlide18.xml" ContentType="application/vnd.openxmlformats-officedocument.presentationml.notesSlide+xml"/>
  <Override PartName="/ppt/comments/comment8.xml" ContentType="application/vnd.openxmlformats-officedocument.presentationml.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comment9.xml" ContentType="application/vnd.openxmlformats-officedocument.presentationml.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omments/comment10.xml" ContentType="application/vnd.openxmlformats-officedocument.presentationml.comments+xml"/>
  <Override PartName="/ppt/notesSlides/notesSlide30.xml" ContentType="application/vnd.openxmlformats-officedocument.presentationml.notesSlide+xml"/>
  <Override PartName="/ppt/comments/comment11.xml" ContentType="application/vnd.openxmlformats-officedocument.presentationml.comment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1"/>
    <p:sldMasterId id="2147483666" r:id="rId2"/>
  </p:sldMasterIdLst>
  <p:notesMasterIdLst>
    <p:notesMasterId r:id="rId4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bin Breault" initials="" lastIdx="35" clrIdx="0"/>
  <p:cmAuthor id="1" name="Yvette-Marie Margaillan" initials="" lastIdx="6" clrIdx="1"/>
  <p:cmAuthor id="2" name="dannydb"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21" d="100"/>
          <a:sy n="121" d="100"/>
        </p:scale>
        <p:origin x="-336" y="1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idx="4">
    <p:pos x="6000" y="0"/>
    <p:text>This section as it is belongs with and/or after Yvettes. If you actually looked at how this experience changed their lives and how that can be leveraged to promote more engagement…then it belongs at the end section between Steph and Ariel.
That would be better placement if you actually go back to your focus that you took in the status update that looked at the benefits of the internship and it's potential power for engagement beyond just the year in the formal mentorship to building a network that harnesses the power of it's alumni to grow and sustain diversity in space grant and STEM.</p:text>
  </p:cm>
  <p:cm authorId="0" idx="5">
    <p:pos x="6000" y="100"/>
    <p:text>This is your key take away, but you have no data in your section that really addressees and supports this.
Where is the secondary research on alumni engagement you did for status update and didn't include?
Where is the alumni data that indicates that this was a life changing experience for them?
Don't these both speak to continued recruitment and engagement strategies especially as you look at how these networks can begin to address Danny's question of cultural norms?</p:text>
  </p:cm>
  <p:cm authorId="0" idx="6">
    <p:pos x="6000" y="200"/>
    <p:text>This aligns with Yvette's too.</p:text>
  </p:cm>
  <p:cm authorId="0" idx="7">
    <p:pos x="6000" y="300"/>
    <p:text>This slide would belong better in the section that Yvette covers.</p:text>
  </p:cm>
  <p:cm authorId="0" idx="10">
    <p:pos x="6000" y="400"/>
    <p:text>The transition here from advisor and mentor training is that for opportunities to be relevant and meaningful (which means people will want to apply) the meaning has to be personally, culturally and academically relevant.
So that leads us to ask how we can make this internship relevant to different areas of study for individuals and capture the diversity that Beza mentioned strengthens any pursuit.</p:text>
  </p:cm>
  <p:cm authorId="0" idx="11">
    <p:pos x="6000" y="500"/>
    <p:text>Moved this section to after Danny because it was a logical next step. Be sure to edit the change on the Agenda slide.</p:text>
  </p:cm>
  <p:cm authorId="0" idx="12">
    <p:pos x="6000" y="600"/>
    <p:text>This chart is small, you'll want to think about how to make it better. See comments on Yvette's chart example I edited.
This is a perfect transition from Danny's section. Almost all the survey respondents would recommend to a friend. 
So here you probably need to bring in some secondary research on the power of peer mentorship. It is easy to find there are tons of peer mentoring programs and positive examples out there. 
Peer mentorship is a great way to provide a potential way to recruit and engage interns in personally, culturally, and academically relevant ways.</p:text>
  </p:cm>
  <p:cm authorId="0" idx="13">
    <p:pos x="6000" y="700"/>
    <p:text>This slide aligns perfectly with the data that danny presented about mentor's  being like their mentee…
You might want to do a pie chart of mentors who are like their mentees to illustrate the importance of the training.
If they can't connect with them the learning is greatly impacted. 
Space grant might Need to provide ways to educate and inform the advisors of how to provide relevant experiences for underrepresented STEM.</p:text>
  </p:cm>
  <p:cm authorId="0" idx="14">
    <p:pos x="6000" y="800"/>
    <p:text>This comment seems to match this chart  better.
I'm not sure but it seems that you are indicating that training mentors and academic advisors to help recruit and engage is a key role. If the mentor faculty and advisors are aware of how to present culturally. personally, or academically relevant opportunities the kids won't apply or engage.</p:text>
  </p:cm>
  <p:cm authorId="0" idx="15">
    <p:pos x="6000" y="900"/>
    <p:text>I don't think you have to have the question on the slide. You can simply pose it verbally.</p:text>
  </p:cm>
  <p:cm authorId="0" idx="19">
    <p:pos x="6000" y="1000"/>
    <p:text>You also might go and find a quote from the focus groups that illustrates this.
As is this slide seems unsupported. Since your research methods are focus group in this case there are several ways you can pull in the data..
1. quotes (share example of what was said)
2. count up the number of times certain comments were made in the focus groups and create a table/chart. Since my guess is that you all didn't take notes in a way that would allow you to tabulate comments easily, the quote route might be the way to go.</p:text>
  </p:cm>
  <p:cm authorId="1" idx="5">
    <p:pos x="6000" y="1100"/>
    <p:text>I am going to use that as a talking point so that I don't have a ton of content on my slides.</p:text>
  </p:cm>
  <p:cm authorId="0" idx="20">
    <p:pos x="6000" y="1200"/>
    <p:text>You don't have to re-organizet this way, but it is easier to read. 
You might also add a little check icon next to what works and a little red circle icon next to the what doesn't work so that it is easily identifiable which is which.</p:text>
  </p:cm>
  <p:cm authorId="0" idx="21">
    <p:pos x="6000" y="1300"/>
    <p:text>This slide doesn't fit here either.
Slide 12, 13, 14 need to be consolidated and moved into Danny's section on Cultural norms.</p:text>
  </p:cm>
  <p:cm authorId="1" idx="6">
    <p:pos x="6000" y="1400"/>
    <p:text>If my content gets moved into Danny's, I won't have anything to present on (recruitment) and he will have to much, don't you think?</p:text>
  </p:cm>
  <p:cm authorId="0" idx="22">
    <p:pos x="6000" y="1500"/>
    <p:text>You need to look more at historical trends and you need to make your argument more robust. The high school data was extremely confusing in your section.
Robin Breault
rrbreault@gmail.com</p:text>
  </p:cm>
  <p:cm authorId="0" idx="23">
    <p:pos x="6000" y="1600"/>
    <p:text>This slide doesn't fit here</p:text>
  </p:cm>
  <p:cm authorId="0" idx="24">
    <p:pos x="6000" y="1700"/>
    <p:text>This slide doesn't fit here.</p:text>
  </p:cm>
  <p:cm authorId="0" idx="25">
    <p:pos x="6000" y="1800"/>
    <p:text>This slide begins to answer the question you posed on the previous slide "How do you recruit diverse qualified interns?"
Well, here is what space grant has done in the past and fairly successfully….
Put a picture of the flyer up here. 
AND you need to add an overview of all of the other ways that AZSGC has reached out. This paints a limited and inaccurate picture.
Pull the chart from Leila's section about how people heard about the internship into this slide.
transition to the data you collected from focus groups…something like "We wanted to know from potential applicants/recruits what really attracts them and if there was something more space grant could do to reach them more effectively and efficiently"</p:text>
  </p:cm>
  <p:cm authorId="0" idx="26">
    <p:pos x="6000" y="1900"/>
    <p:text>I think you need to address (probably in a visual) the historical trends…see sparkling visual idea on right of slide. 
This could provide a richer understanding of the issue.</p:text>
  </p:cm>
  <p:cm authorId="0" idx="27">
    <p:pos x="6000" y="2000"/>
    <p:text>Have this be value-added information. For example, "X% of this  year's 31 Space Grant interns were from populations underrepresented in STEM fields and come from Y# areas of study."
…Make your key take away align with the point you are trying to make, which I'm assuming in this case is to present the complication: How do you identify, recruit, and engage a diverse and qualified intern applicant pool?</p:text>
  </p:cm>
  <p:cm authorId="0" idx="28">
    <p:pos x="6000" y="2100"/>
    <p:text>There were complaints that your axes and labels were too small for all presenters. You might have to play with the layout and add text boxes etc. See example…clearly this isn't complete but it might help trigger some ideas.</p:text>
  </p:cm>
  <p:cm authorId="0" idx="29">
    <p:pos x="6000" y="2200"/>
    <p:text>See format comments on the first section slide ("Project Objective…")</p:text>
  </p:cm>
  <p:cm authorId="0" idx="31">
    <p:pos x="6000" y="2300"/>
    <p:text>This is a mock up of a slide that you might consider adding here. Ariel you could take this and the AGENDA slide. 
It is important to provide a frame of reference for where all your data is coming from. Maybe even listing the number… 4 surveys, 12 interviews, 2 multistakeholder lean design labs to crowdsource solutions, 3-4 pipeline focus groups, ongoing scholarly research to…
Obviously this slide is a little wacky as is, but you could use a variation of the visual in the end, which would have a nice book end effect and also let people know how you got your preliminary data.
This would also be a good transition into the AGENDA slide that Ariel should also take so Beza's section doesn't run over.</p:text>
  </p:cm>
  <p:cm authorId="0" idx="32">
    <p:pos x="6000" y="2400"/>
    <p:text>Call Ariel's part something else other than conclusion. Give it a title.</p:text>
  </p:cm>
  <p:cm authorId="0" idx="33">
    <p:pos x="6000" y="2500"/>
    <p:text>I would flip the order of these bullets. put the path of inquiry first and then the person's name.</p:text>
  </p:cm>
</p:cmLst>
</file>

<file path=ppt/comments/comment10.xml><?xml version="1.0" encoding="utf-8"?>
<p:cmLst xmlns:a="http://schemas.openxmlformats.org/drawingml/2006/main" xmlns:r="http://schemas.openxmlformats.org/officeDocument/2006/relationships" xmlns:p="http://schemas.openxmlformats.org/presentationml/2006/main">
  <p:cm authorId="0" idx="9">
    <p:pos x="6000" y="0"/>
    <p:text>I think this is an important slide. You need to figure out what the key takeaway is and make sure that you present that somehow on the slide.
In other words, what is your conclusion and how can you illustrate that conclusion with the layout and data on the slide.</p:text>
  </p:cm>
</p:cmLst>
</file>

<file path=ppt/comments/comment11.xml><?xml version="1.0" encoding="utf-8"?>
<p:cmLst xmlns:a="http://schemas.openxmlformats.org/drawingml/2006/main" xmlns:r="http://schemas.openxmlformats.org/officeDocument/2006/relationships" xmlns:p="http://schemas.openxmlformats.org/presentationml/2006/main">
  <p:cm authorId="0" idx="8">
    <p:pos x="6000" y="0"/>
    <p:text>This is an important graphic. Fix it. give it a proper title and put percentages in the circle and make the pice chart actually a pit not an egg:)</p:text>
  </p:cm>
</p:cmLst>
</file>

<file path=ppt/comments/comment2.xml><?xml version="1.0" encoding="utf-8"?>
<p:cmLst xmlns:a="http://schemas.openxmlformats.org/drawingml/2006/main" xmlns:r="http://schemas.openxmlformats.org/officeDocument/2006/relationships" xmlns:p="http://schemas.openxmlformats.org/presentationml/2006/main">
  <p:cm authorId="0" idx="34">
    <p:pos x="6000" y="0"/>
    <p:text>You might consider adding your year and major to your title slide. I think the diversity of backgrounds you all have adds to your argument.</p:text>
  </p:cm>
  <p:cm authorId="0" idx="35">
    <p:pos x="6000" y="100"/>
    <p:text>You don't have to use this format with the images, but their placement wasn't actually moving the viewer through the slide in the way you would have wanted. 
People read English top to bottom…left to right; therefore, design placement should support that pattern and draw attention to the important information.
You'll see on the next slide, I moved the space grant logo to the top left  title area and the A to the bottom right. 
The space grant logo is big and dark and will draw the viewers eye. The A is not as prominent a logo so it shouldn't lead.</p:text>
  </p:cm>
</p:cmLst>
</file>

<file path=ppt/comments/comment3.xml><?xml version="1.0" encoding="utf-8"?>
<p:cmLst xmlns:a="http://schemas.openxmlformats.org/drawingml/2006/main" xmlns:r="http://schemas.openxmlformats.org/officeDocument/2006/relationships" xmlns:p="http://schemas.openxmlformats.org/presentationml/2006/main">
  <p:cm authorId="0" idx="30">
    <p:pos x="6000" y="0"/>
    <p:text>Beza when you speak about Space Grant you can probably shorten the description for the Symposium. The intro you provided was excellent framing for the Lab and will be needed in the final presentation as well, but for the Symposium where most people are NASA internship related, you can probably move through this slide quickly to focus on the diversity research which is key to framing the entire presentation.</p:text>
  </p:cm>
</p:cmLst>
</file>

<file path=ppt/comments/comment4.xml><?xml version="1.0" encoding="utf-8"?>
<p:cmLst xmlns:a="http://schemas.openxmlformats.org/drawingml/2006/main" xmlns:r="http://schemas.openxmlformats.org/officeDocument/2006/relationships" xmlns:p="http://schemas.openxmlformats.org/presentationml/2006/main">
  <p:cm authorId="0" idx="2">
    <p:pos x="6000" y="0"/>
    <p:text>you need to add historical data here</p:text>
  </p:cm>
  <p:cm authorId="1" idx="2">
    <p:pos x="6000" y="100"/>
    <p:text>We don't have any historic data from Space Grant</p:text>
  </p:cm>
  <p:cm authorId="1" idx="3">
    <p:pos x="6000" y="200"/>
    <p:text>Nothing that include race **</p:text>
  </p:cm>
</p:cmLst>
</file>

<file path=ppt/comments/comment5.xml><?xml version="1.0" encoding="utf-8"?>
<p:cmLst xmlns:a="http://schemas.openxmlformats.org/drawingml/2006/main" xmlns:r="http://schemas.openxmlformats.org/officeDocument/2006/relationships" xmlns:p="http://schemas.openxmlformats.org/presentationml/2006/main">
  <p:cm authorId="0" idx="1">
    <p:pos x="6000" y="0"/>
    <p:text>this corresponds with what you fund in focus groups</p:text>
  </p:cm>
  <p:cm authorId="1" idx="1">
    <p:pos x="6000" y="100"/>
    <p:text>This isn't really related to my topic of recruitment: Seeing that Minorities really are interested in STEM. The person talking about retention should have this slide</p:text>
  </p:cm>
</p:cmLst>
</file>

<file path=ppt/comments/comment6.xml><?xml version="1.0" encoding="utf-8"?>
<p:cmLst xmlns:a="http://schemas.openxmlformats.org/drawingml/2006/main" xmlns:r="http://schemas.openxmlformats.org/officeDocument/2006/relationships" xmlns:p="http://schemas.openxmlformats.org/presentationml/2006/main">
  <p:cm authorId="1" idx="4">
    <p:pos x="6000" y="0"/>
    <p:text>Shouldn't Cultural Norms and Values go BEFORE student involvement and retention? It makes more sense to look at culture before student involvement and after recruitment</p:text>
  </p:cm>
  <p:cm authorId="2" idx="1">
    <p:pos x="6000" y="100"/>
    <p:text>that was robin's take on the correct order</p:text>
  </p:cm>
  <p:cm authorId="0" idx="3">
    <p:pos x="6000" y="200"/>
    <p:text>Based one what was in the section it needed to move. If the content of the section changes, move the section where it fits best. 
Robin Breault
rrbreault@gmail.com</p:text>
  </p:cm>
</p:cmLst>
</file>

<file path=ppt/comments/comment7.xml><?xml version="1.0" encoding="utf-8"?>
<p:cmLst xmlns:a="http://schemas.openxmlformats.org/drawingml/2006/main" xmlns:r="http://schemas.openxmlformats.org/officeDocument/2006/relationships" xmlns:p="http://schemas.openxmlformats.org/presentationml/2006/main">
  <p:cm authorId="0" idx="18">
    <p:pos x="6000" y="0"/>
    <p:text>I think you can work on this slide to make sure that it is actually doing what you think it is:)
The research quotes you present don't really have any direct correlation to the question on the complication.
Your complication/path of inquiry question is good, but there are three or four steps of thinking that you went through to get to the research you present.
Essentially, you asked this question, did some research and learned that, yes, being understood and feeling welcomed and like you belong is a high part of "joining the conversation" but there are many different perspectives on how that can happen, especially when it comes to engagement. Some of your research and interviews said that well meaning and caring mentors of any race or gender can bridge the gap if they make an effort to understand the perspective of their intern. Other studies note that the race and gender of mentors that reflects that of participants adds toward success. Think about how you can get that story into this slide. I can think of several ways, but it's not quite happening here yet.</p:text>
  </p:cm>
</p:cmLst>
</file>

<file path=ppt/comments/comment8.xml><?xml version="1.0" encoding="utf-8"?>
<p:cmLst xmlns:a="http://schemas.openxmlformats.org/drawingml/2006/main" xmlns:r="http://schemas.openxmlformats.org/officeDocument/2006/relationships" xmlns:p="http://schemas.openxmlformats.org/presentationml/2006/main">
  <p:cm authorId="0" idx="17">
    <p:pos x="6000" y="0"/>
    <p:text>Give it a title…
The transition into this slide can be tricky or easy depending on how you conclude your previous slide.
The natural progression I see here is  with those different perspectives in mind you looked at the combined data from current and alumni surveys to see if there were cultural and gender reflections of the intern population in the mentors…
there isn't.
So that means that belonging has to come through mentor training or another source, which might be a peer network.
So the question becomes, are underrepresented groups interested in STEM can there be a "peer group" that can help bridge the culture gap?</p:text>
  </p:cm>
</p:cmLst>
</file>

<file path=ppt/comments/comment9.xml><?xml version="1.0" encoding="utf-8"?>
<p:cmLst xmlns:a="http://schemas.openxmlformats.org/drawingml/2006/main" xmlns:r="http://schemas.openxmlformats.org/officeDocument/2006/relationships" xmlns:p="http://schemas.openxmlformats.org/presentationml/2006/main">
  <p:cm authorId="0" idx="16">
    <p:pos x="6000" y="0"/>
    <p:text>I think this slide is trying to show that underrepresented HS kids are interested in STEM careers. BUt is its a not very helpful slide. Can you combine some of the data from Yvette's slides 12, 13, 14 and come up with some hybrid version of those and this one here? 
To do this think about your key take away: the pipeline has a real interest in STEM. Show how the data lead you there.
And that this is reflected in some of the scholarly research you found as well. There seems to be an increasing interest in STEM careers in youth over the last 15-20 years.
This is good news and indicates that if space grant can capitalize on existing peer networks and strong mentors they can help bridge the gap and keep more kids interested in and pursing STEM careers.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424140782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citeseerx.ist.psu.edu/viewdoc/download?doi=10.1.1.195.5082&amp;rep=rep1&amp;type=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bibme.org/"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bibme.org/"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03" name="Shape 103"/>
          <p:cNvSpPr>
            <a:spLocks noGrp="1" noRot="1" noChangeAspect="1"/>
          </p:cNvSpPr>
          <p:nvPr>
            <p:ph type="sldImg" idx="2"/>
          </p:nvPr>
        </p:nvSpPr>
        <p:spPr>
          <a:xfrm>
            <a:off x="380999"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 name="Shape 1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3" name="Shape 1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1" name="Shape 2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Go take the slide from the previous version of this...the one that Lelia had in her section. that is no longer in her section because it had nothing to do with retention.  </a:t>
            </a:r>
          </a:p>
          <a:p>
            <a:pPr lvl="0" rtl="0">
              <a:buNone/>
            </a:pPr>
            <a:r>
              <a:rPr lang="en"/>
              <a:t>		</a:t>
            </a:r>
          </a:p>
          <a:p>
            <a:pPr lvl="0" rtl="0">
              <a:buNone/>
            </a:pPr>
            <a:r>
              <a:rPr lang="en"/>
              <a:t>I would not leave this as is as it is false representation of what the space grant has done and is likely to offend Barron and Susan </a:t>
            </a:r>
          </a:p>
          <a:p>
            <a:endParaRPr lang="en"/>
          </a:p>
          <a:p>
            <a:endParaRPr lang="en"/>
          </a:p>
          <a:p>
            <a:pPr>
              <a:buNone/>
            </a:pPr>
            <a:r>
              <a:rPr lang="en"/>
              <a:t>This slide isn’t negative or false, its what we know they have used, so I am stating it. I have a slide at the end of my presentation that was leilas. That was the best spot for it. I finished formatting my slides so it is done now. any additional info I get I will present verbally in the correct order :)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1" name="Shape 2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0" name="Shape 2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9" name="Shape 2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7" name="Shape 2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5" name="Shape 2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115000"/>
              </a:lnSpc>
              <a:buClr>
                <a:schemeClr val="dk1"/>
              </a:buClr>
              <a:buSzPct val="68750"/>
              <a:buFont typeface="Arial"/>
              <a:buNone/>
            </a:pPr>
            <a:r>
              <a:rPr lang="en" sz="1600">
                <a:solidFill>
                  <a:schemeClr val="dk1"/>
                </a:solidFill>
              </a:rPr>
              <a:t>Rask, K., &amp; Bailey, E. (2002). </a:t>
            </a:r>
            <a:r>
              <a:rPr lang="en" sz="1600" i="1">
                <a:solidFill>
                  <a:schemeClr val="dk1"/>
                </a:solidFill>
              </a:rPr>
              <a:t>Are faculty role models? evidence from major choice in an undergraduate institution</a:t>
            </a:r>
            <a:r>
              <a:rPr lang="en" sz="1600">
                <a:solidFill>
                  <a:schemeClr val="dk1"/>
                </a:solidFill>
              </a:rPr>
              <a:t>. Manuscript submitted for publication, Retrieved from</a:t>
            </a:r>
            <a:r>
              <a:rPr lang="en" sz="1600">
                <a:solidFill>
                  <a:schemeClr val="dk1"/>
                </a:solidFill>
                <a:hlinkClick r:id="rId3"/>
              </a:rPr>
              <a:t> </a:t>
            </a:r>
            <a:r>
              <a:rPr lang="en" sz="1600" u="sng">
                <a:solidFill>
                  <a:srgbClr val="0000FF"/>
                </a:solidFill>
                <a:hlinkClick r:id="rId3"/>
              </a:rPr>
              <a:t>http://citeseerx.ist.psu.edu/viewdoc/download?doi=10.1.1.195.5082&amp;rep=rep1&amp;type=pdf</a:t>
            </a:r>
          </a:p>
          <a:p>
            <a:pPr lvl="0" rtl="0">
              <a:lnSpc>
                <a:spcPct val="115000"/>
              </a:lnSpc>
              <a:buClr>
                <a:schemeClr val="dk1"/>
              </a:buClr>
              <a:buSzPct val="68750"/>
              <a:buFont typeface="Arial"/>
              <a:buNone/>
            </a:pPr>
            <a:r>
              <a:rPr lang="en" sz="1600">
                <a:solidFill>
                  <a:schemeClr val="dk1"/>
                </a:solidFill>
              </a:rPr>
              <a:t/>
            </a:r>
            <a:br>
              <a:rPr lang="en" sz="1600">
                <a:solidFill>
                  <a:schemeClr val="dk1"/>
                </a:solidFill>
              </a:rPr>
            </a:br>
            <a:r>
              <a:rPr lang="en" sz="1600">
                <a:solidFill>
                  <a:schemeClr val="dk1"/>
                </a:solidFill>
              </a:rPr>
              <a:t>Griffith, A.L. (2010). Persistence of women and minorities in STEM field majors: Is it the school that matters?</a:t>
            </a:r>
          </a:p>
          <a:p>
            <a:pPr lvl="0">
              <a:lnSpc>
                <a:spcPct val="115000"/>
              </a:lnSpc>
              <a:buClr>
                <a:schemeClr val="dk1"/>
              </a:buClr>
              <a:buSzPct val="68750"/>
              <a:buFont typeface="Arial"/>
              <a:buNone/>
            </a:pPr>
            <a:r>
              <a:rPr lang="en" sz="1600">
                <a:solidFill>
                  <a:schemeClr val="dk1"/>
                </a:solidFill>
              </a:rPr>
              <a:t>[Electronic version]. Retrieved [insert date], from Cornell University, School of Industrial and Labor Relations site: http://digitalcommons.ilr.cornell.edu/workingpapers/122/</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5" name="Shape 2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5" name="Shape 2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11" name="Shape 111"/>
          <p:cNvSpPr>
            <a:spLocks noGrp="1" noRot="1" noChangeAspect="1"/>
          </p:cNvSpPr>
          <p:nvPr>
            <p:ph type="sldImg" idx="2"/>
          </p:nvPr>
        </p:nvSpPr>
        <p:spPr>
          <a:xfrm>
            <a:off x="380999"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Shape 27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4" name="Shape 2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3" name="Shape 2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1" name="Shape 2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9" name="Shape 2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Shape 30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0" name="Shape 3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115000"/>
              </a:lnSpc>
              <a:buClr>
                <a:schemeClr val="dk1"/>
              </a:buClr>
              <a:buSzPct val="91666"/>
              <a:buFont typeface="Arial"/>
              <a:buNone/>
            </a:pPr>
            <a:r>
              <a:rPr lang="en" sz="1200">
                <a:solidFill>
                  <a:schemeClr val="dk1"/>
                </a:solidFill>
              </a:rPr>
              <a:t>Campbell, S. M., &amp; Nutt, C. L. (2008). Academic advising in the new global century: Supporting student engagement and learning outcomes achievement. </a:t>
            </a:r>
            <a:r>
              <a:rPr lang="en" sz="1200" i="1">
                <a:solidFill>
                  <a:schemeClr val="dk1"/>
                </a:solidFill>
              </a:rPr>
              <a:t>Peer Review, 10</a:t>
            </a:r>
            <a:r>
              <a:rPr lang="en" sz="1200">
                <a:solidFill>
                  <a:schemeClr val="dk1"/>
                </a:solidFill>
              </a:rPr>
              <a:t>(1), 4-7.</a:t>
            </a:r>
          </a:p>
          <a:p>
            <a:pPr lvl="0" rtl="0">
              <a:lnSpc>
                <a:spcPct val="115000"/>
              </a:lnSpc>
              <a:buClr>
                <a:schemeClr val="dk1"/>
              </a:buClr>
              <a:buSzPct val="61111"/>
              <a:buFont typeface="Arial"/>
              <a:buNone/>
            </a:pPr>
            <a:r>
              <a:rPr lang="en" sz="1800">
                <a:solidFill>
                  <a:schemeClr val="dk1"/>
                </a:solidFill>
                <a:latin typeface="Calibri"/>
                <a:ea typeface="Calibri"/>
                <a:cs typeface="Calibri"/>
                <a:sym typeface="Calibri"/>
              </a:rPr>
              <a:t>“…Academic advising plays a critical role in connecting students with learning opportunities to foster and support their engagement, success, and the attainment of key learning outcomes” (Campbell &amp; Nutt, p. 4, 2008). </a:t>
            </a:r>
          </a:p>
          <a:p>
            <a:endParaRPr lang="en" sz="1800">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2" name="Shape 3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sz="800">
                <a:solidFill>
                  <a:schemeClr val="dk1"/>
                </a:solidFill>
                <a:latin typeface="Verdana"/>
                <a:ea typeface="Verdana"/>
                <a:cs typeface="Verdana"/>
                <a:sym typeface="Verdana"/>
                <a:hlinkClick r:id="rId3"/>
              </a:rPr>
              <a:t>Korver, B., &amp; Tillema, H. (2014). Feedback Provision in Mentoring Conversation - Differing Mentor and Student Perceptions . </a:t>
            </a:r>
            <a:r>
              <a:rPr lang="en" sz="800" i="1">
                <a:solidFill>
                  <a:schemeClr val="dk1"/>
                </a:solidFill>
                <a:latin typeface="Verdana"/>
                <a:ea typeface="Verdana"/>
                <a:cs typeface="Verdana"/>
                <a:sym typeface="Verdana"/>
                <a:hlinkClick r:id="rId3"/>
              </a:rPr>
              <a:t>Journal of Education and Training Studies</a:t>
            </a:r>
            <a:r>
              <a:rPr lang="en" sz="800">
                <a:solidFill>
                  <a:schemeClr val="dk1"/>
                </a:solidFill>
                <a:latin typeface="Verdana"/>
                <a:ea typeface="Verdana"/>
                <a:cs typeface="Verdana"/>
                <a:sym typeface="Verdana"/>
                <a:hlinkClick r:id="rId3"/>
              </a:rPr>
              <a:t>, </a:t>
            </a:r>
            <a:r>
              <a:rPr lang="en" sz="800" i="1">
                <a:solidFill>
                  <a:schemeClr val="dk1"/>
                </a:solidFill>
                <a:latin typeface="Verdana"/>
                <a:ea typeface="Verdana"/>
                <a:cs typeface="Verdana"/>
                <a:sym typeface="Verdana"/>
                <a:hlinkClick r:id="rId3"/>
              </a:rPr>
              <a:t>2</a:t>
            </a:r>
            <a:r>
              <a:rPr lang="en" sz="800">
                <a:solidFill>
                  <a:schemeClr val="dk1"/>
                </a:solidFill>
                <a:latin typeface="Verdana"/>
                <a:ea typeface="Verdana"/>
                <a:cs typeface="Verdana"/>
                <a:sym typeface="Verdana"/>
                <a:hlinkClick r:id="rId3"/>
              </a:rPr>
              <a:t>, 167-175.</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Shape 33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3" name="Shape 3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sz="800">
                <a:solidFill>
                  <a:schemeClr val="dk1"/>
                </a:solidFill>
                <a:latin typeface="Verdana"/>
                <a:ea typeface="Verdana"/>
                <a:cs typeface="Verdana"/>
                <a:sym typeface="Verdana"/>
                <a:hlinkClick r:id="rId3"/>
              </a:rPr>
              <a:t>Korver, B., &amp; Tillema, H. (2014). Feedback Provision in Mentoring Conversation - Differing Mentor and Student Perceptions . </a:t>
            </a:r>
            <a:r>
              <a:rPr lang="en" sz="800" i="1">
                <a:solidFill>
                  <a:schemeClr val="dk1"/>
                </a:solidFill>
                <a:latin typeface="Verdana"/>
                <a:ea typeface="Verdana"/>
                <a:cs typeface="Verdana"/>
                <a:sym typeface="Verdana"/>
                <a:hlinkClick r:id="rId3"/>
              </a:rPr>
              <a:t>Journal of Education and Training Studies</a:t>
            </a:r>
            <a:r>
              <a:rPr lang="en" sz="800">
                <a:solidFill>
                  <a:schemeClr val="dk1"/>
                </a:solidFill>
                <a:latin typeface="Verdana"/>
                <a:ea typeface="Verdana"/>
                <a:cs typeface="Verdana"/>
                <a:sym typeface="Verdana"/>
                <a:hlinkClick r:id="rId3"/>
              </a:rPr>
              <a:t>, </a:t>
            </a:r>
            <a:r>
              <a:rPr lang="en" sz="800" i="1">
                <a:solidFill>
                  <a:schemeClr val="dk1"/>
                </a:solidFill>
                <a:latin typeface="Verdana"/>
                <a:ea typeface="Verdana"/>
                <a:cs typeface="Verdana"/>
                <a:sym typeface="Verdana"/>
                <a:hlinkClick r:id="rId3"/>
              </a:rPr>
              <a:t>2</a:t>
            </a:r>
            <a:r>
              <a:rPr lang="en" sz="800">
                <a:solidFill>
                  <a:schemeClr val="dk1"/>
                </a:solidFill>
                <a:latin typeface="Verdana"/>
                <a:ea typeface="Verdana"/>
                <a:cs typeface="Verdana"/>
                <a:sym typeface="Verdana"/>
                <a:hlinkClick r:id="rId3"/>
              </a:rPr>
              <a:t>, 167-175.</a:t>
            </a:r>
          </a:p>
          <a:p>
            <a:pPr lvl="0" rtl="0">
              <a:buNone/>
            </a:pPr>
            <a:r>
              <a:rPr lang="en" sz="1800">
                <a:solidFill>
                  <a:schemeClr val="dk1"/>
                </a:solidFill>
                <a:latin typeface="Calibri"/>
                <a:ea typeface="Calibri"/>
                <a:cs typeface="Calibri"/>
                <a:sym typeface="Calibri"/>
              </a:rPr>
              <a:t>“Diverging perceptions between a mentor and a mentee on the nature and content of of feedback given in mentoring conversations may have a profound impact on the mentee’s learning from conversation” (Korver &amp; Tillema, p 167, 2013).</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1" name="Shape 3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Shape 34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349" name="Shape 349"/>
          <p:cNvSpPr>
            <a:spLocks noGrp="1" noRot="1" noChangeAspect="1"/>
          </p:cNvSpPr>
          <p:nvPr>
            <p:ph type="sldImg" idx="2"/>
          </p:nvPr>
        </p:nvSpPr>
        <p:spPr>
          <a:xfrm>
            <a:off x="380999"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Shape 358"/>
          <p:cNvSpPr>
            <a:spLocks noGrp="1" noRot="1" noChangeAspect="1"/>
          </p:cNvSpPr>
          <p:nvPr>
            <p:ph type="sldImg" idx="2"/>
          </p:nvPr>
        </p:nvSpPr>
        <p:spPr>
          <a:xfrm>
            <a:off x="-635000" y="685800"/>
            <a:ext cx="8128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59" name="Shape 35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buNone/>
            </a:pPr>
            <a:r>
              <a:rPr lang="en" sz="1800" b="0" i="0" u="none" strike="noStrike" cap="none" baseline="0"/>
              <a:t>
</a:t>
            </a:r>
          </a:p>
        </p:txBody>
      </p:sp>
      <p:sp>
        <p:nvSpPr>
          <p:cNvPr id="360" name="Shape 36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635000" y="685800"/>
            <a:ext cx="8128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70" name="Shape 37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buNone/>
            </a:pPr>
            <a:r>
              <a:rPr lang="en" sz="1800" b="0" i="0" u="none" strike="noStrike" cap="none" baseline="0"/>
              <a:t>
</a:t>
            </a:r>
          </a:p>
        </p:txBody>
      </p:sp>
      <p:sp>
        <p:nvSpPr>
          <p:cNvPr id="371" name="Shape 37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
              <a:t>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Shape 380"/>
          <p:cNvSpPr>
            <a:spLocks noGrp="1" noRot="1" noChangeAspect="1"/>
          </p:cNvSpPr>
          <p:nvPr>
            <p:ph type="sldImg" idx="2"/>
          </p:nvPr>
        </p:nvSpPr>
        <p:spPr>
          <a:xfrm>
            <a:off x="-635000" y="685800"/>
            <a:ext cx="8128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81" name="Shape 38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buNone/>
            </a:pPr>
            <a:r>
              <a:rPr lang="en" sz="1800" b="0" i="0" u="none" strike="noStrike" cap="none" baseline="0"/>
              <a:t>
</a:t>
            </a:r>
          </a:p>
        </p:txBody>
      </p:sp>
      <p:sp>
        <p:nvSpPr>
          <p:cNvPr id="382" name="Shape 38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
              <a:t>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Shape 38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0" name="Shape 3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Shape 39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8" name="Shape 3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Shape 40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8" name="Shape 4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Clr>
                <a:srgbClr val="000000"/>
              </a:buClr>
              <a:buSzPct val="100000"/>
              <a:buFont typeface="Arial"/>
              <a:buNone/>
            </a:pPr>
            <a:r>
              <a:rPr lang="en"/>
              <a:t>mention recommend to friend as dana mentioned % would recommend</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Shape 41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6" name="Shape 4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Shape 42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4" name="Shape 42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Shape 43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2" name="Shape 4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Shape 43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0" name="Shape 4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Shape 44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8" name="Shape 4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0999"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30" name="Shape 13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a:p>
        </p:txBody>
      </p:sp>
      <p:sp>
        <p:nvSpPr>
          <p:cNvPr id="131" name="Shape 13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
              <a:t> </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Shape 45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4" name="Shape 4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39" name="Shape 139"/>
          <p:cNvSpPr>
            <a:spLocks noGrp="1" noRot="1" noChangeAspect="1"/>
          </p:cNvSpPr>
          <p:nvPr>
            <p:ph type="sldImg" idx="2"/>
          </p:nvPr>
        </p:nvSpPr>
        <p:spPr>
          <a:xfrm>
            <a:off x="380999"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320"/>
              </a:spcBef>
              <a:buClr>
                <a:schemeClr val="dk1"/>
              </a:buClr>
              <a:buSzPct val="25000"/>
              <a:buFont typeface="Calibri"/>
              <a:buNone/>
            </a:pPr>
            <a:r>
              <a:rPr lang="en" sz="1200">
                <a:solidFill>
                  <a:schemeClr val="dk1"/>
                </a:solidFill>
                <a:latin typeface="Calibri"/>
                <a:ea typeface="Calibri"/>
                <a:cs typeface="Calibri"/>
                <a:sym typeface="Calibri"/>
              </a:rPr>
              <a:t>Fertig, B. (2014, April 1). Changing the Face of Astronomy [web log post]. Retrived April 1,2014 From, http://www.npr.org/2014/04/02/297714630/changing-the-face-of-astronomy-research</a:t>
            </a:r>
          </a:p>
          <a:p>
            <a:endParaRPr lang="en" sz="1200">
              <a:solidFill>
                <a:schemeClr val="dk1"/>
              </a:solidFill>
              <a:latin typeface="Calibri"/>
              <a:ea typeface="Calibri"/>
              <a:cs typeface="Calibri"/>
              <a:sym typeface="Calibri"/>
            </a:endParaRPr>
          </a:p>
          <a:p>
            <a:pPr>
              <a:buNone/>
            </a:pPr>
            <a:r>
              <a:rPr lang="en" sz="1200">
                <a:solidFill>
                  <a:schemeClr val="dk1"/>
                </a:solidFill>
                <a:latin typeface="Calibri"/>
                <a:ea typeface="Calibri"/>
                <a:cs typeface="Calibri"/>
                <a:sym typeface="Calibri"/>
              </a:rPr>
              <a:t>2 Vedantam, S. (2014, March 21). Does Diversity on Research Team Improve Quality of Science. [web log post]. Retrieved March 22,2014, From http://www.npr.org/2014/03/21/292225798/does-diversity-on-research-team-improve-quality-of-science</a:t>
            </a:r>
          </a:p>
        </p:txBody>
      </p:sp>
      <p:sp>
        <p:nvSpPr>
          <p:cNvPr id="148" name="Shape 148"/>
          <p:cNvSpPr>
            <a:spLocks noGrp="1" noRot="1" noChangeAspect="1"/>
          </p:cNvSpPr>
          <p:nvPr>
            <p:ph type="sldImg" idx="2"/>
          </p:nvPr>
        </p:nvSpPr>
        <p:spPr>
          <a:xfrm>
            <a:off x="380999"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Shape 1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685800" y="1583342"/>
            <a:ext cx="7772400" cy="1159856"/>
          </a:xfrm>
          <a:prstGeom prst="rect">
            <a:avLst/>
          </a:prstGeom>
        </p:spPr>
        <p:txBody>
          <a:bodyPr lIns="91425" tIns="91425" rIns="91425" bIns="91425" anchor="b" anchorCtr="0"/>
          <a:lstStyle>
            <a:lvl1pPr indent="304800" algn="ctr">
              <a:buSzPct val="100000"/>
              <a:defRPr sz="4800"/>
            </a:lvl1pPr>
            <a:lvl2pPr indent="304800" algn="ctr">
              <a:buSzPct val="100000"/>
              <a:defRPr sz="4800"/>
            </a:lvl2pPr>
            <a:lvl3pPr indent="304800" algn="ctr">
              <a:buSzPct val="100000"/>
              <a:defRPr sz="4800"/>
            </a:lvl3pPr>
            <a:lvl4pPr indent="304800" algn="ctr">
              <a:buSzPct val="100000"/>
              <a:defRPr sz="4800"/>
            </a:lvl4pPr>
            <a:lvl5pPr indent="304800" algn="ctr">
              <a:buSzPct val="100000"/>
              <a:defRPr sz="4800"/>
            </a:lvl5pPr>
            <a:lvl6pPr indent="304800" algn="ctr">
              <a:buSzPct val="100000"/>
              <a:defRPr sz="4800"/>
            </a:lvl6pPr>
            <a:lvl7pPr indent="304800" algn="ctr">
              <a:buSzPct val="100000"/>
              <a:defRPr sz="4800"/>
            </a:lvl7pPr>
            <a:lvl8pPr indent="304800" algn="ctr">
              <a:buSzPct val="100000"/>
              <a:defRPr sz="4800"/>
            </a:lvl8pPr>
            <a:lvl9pPr indent="304800" algn="ctr">
              <a:buSzPct val="100000"/>
              <a:defRPr sz="4800"/>
            </a:lvl9pPr>
          </a:lstStyle>
          <a:p>
            <a:endParaRPr/>
          </a:p>
        </p:txBody>
      </p:sp>
      <p:sp>
        <p:nvSpPr>
          <p:cNvPr id="9" name="Shape 9"/>
          <p:cNvSpPr txBox="1">
            <a:spLocks noGrp="1"/>
          </p:cNvSpPr>
          <p:nvPr>
            <p:ph type="subTitle" idx="1"/>
          </p:nvPr>
        </p:nvSpPr>
        <p:spPr>
          <a:xfrm>
            <a:off x="685800" y="2840053"/>
            <a:ext cx="7772400" cy="784737"/>
          </a:xfrm>
          <a:prstGeom prst="rect">
            <a:avLst/>
          </a:prstGeom>
        </p:spPr>
        <p:txBody>
          <a:bodyPr lIns="91425" tIns="91425" rIns="91425" bIns="91425" anchor="t" anchorCtr="0"/>
          <a:lstStyle>
            <a:lvl1pPr marL="0" algn="ctr">
              <a:spcBef>
                <a:spcPts val="0"/>
              </a:spcBef>
              <a:buClr>
                <a:schemeClr val="dk2"/>
              </a:buClr>
              <a:buNone/>
              <a:defRPr>
                <a:solidFill>
                  <a:schemeClr val="dk2"/>
                </a:solidFill>
              </a:defRPr>
            </a:lvl1pPr>
            <a:lvl2pPr marL="0" indent="190500" algn="ctr">
              <a:spcBef>
                <a:spcPts val="0"/>
              </a:spcBef>
              <a:buClr>
                <a:schemeClr val="dk2"/>
              </a:buClr>
              <a:buSzPct val="100000"/>
              <a:buNone/>
              <a:defRPr sz="3000">
                <a:solidFill>
                  <a:schemeClr val="dk2"/>
                </a:solidFill>
              </a:defRPr>
            </a:lvl2pPr>
            <a:lvl3pPr marL="0" indent="190500" algn="ctr">
              <a:spcBef>
                <a:spcPts val="0"/>
              </a:spcBef>
              <a:buClr>
                <a:schemeClr val="dk2"/>
              </a:buClr>
              <a:buSzPct val="100000"/>
              <a:buNone/>
              <a:defRPr sz="3000">
                <a:solidFill>
                  <a:schemeClr val="dk2"/>
                </a:solidFill>
              </a:defRPr>
            </a:lvl3pPr>
            <a:lvl4pPr marL="0" indent="190500" algn="ctr">
              <a:spcBef>
                <a:spcPts val="0"/>
              </a:spcBef>
              <a:buClr>
                <a:schemeClr val="dk2"/>
              </a:buClr>
              <a:buSzPct val="100000"/>
              <a:buNone/>
              <a:defRPr sz="3000">
                <a:solidFill>
                  <a:schemeClr val="dk2"/>
                </a:solidFill>
              </a:defRPr>
            </a:lvl4pPr>
            <a:lvl5pPr marL="0" indent="190500" algn="ctr">
              <a:spcBef>
                <a:spcPts val="0"/>
              </a:spcBef>
              <a:buClr>
                <a:schemeClr val="dk2"/>
              </a:buClr>
              <a:buSzPct val="100000"/>
              <a:buNone/>
              <a:defRPr sz="3000">
                <a:solidFill>
                  <a:schemeClr val="dk2"/>
                </a:solidFill>
              </a:defRPr>
            </a:lvl5pPr>
            <a:lvl6pPr marL="0" indent="190500" algn="ctr">
              <a:spcBef>
                <a:spcPts val="0"/>
              </a:spcBef>
              <a:buClr>
                <a:schemeClr val="dk2"/>
              </a:buClr>
              <a:buSzPct val="100000"/>
              <a:buNone/>
              <a:defRPr sz="3000">
                <a:solidFill>
                  <a:schemeClr val="dk2"/>
                </a:solidFill>
              </a:defRPr>
            </a:lvl6pPr>
            <a:lvl7pPr marL="0" indent="190500" algn="ctr">
              <a:spcBef>
                <a:spcPts val="0"/>
              </a:spcBef>
              <a:buClr>
                <a:schemeClr val="dk2"/>
              </a:buClr>
              <a:buSzPct val="100000"/>
              <a:buNone/>
              <a:defRPr sz="3000">
                <a:solidFill>
                  <a:schemeClr val="dk2"/>
                </a:solidFill>
              </a:defRPr>
            </a:lvl7pPr>
            <a:lvl8pPr marL="0" indent="190500" algn="ctr">
              <a:spcBef>
                <a:spcPts val="0"/>
              </a:spcBef>
              <a:buClr>
                <a:schemeClr val="dk2"/>
              </a:buClr>
              <a:buSzPct val="100000"/>
              <a:buNone/>
              <a:defRPr sz="3000">
                <a:solidFill>
                  <a:schemeClr val="dk2"/>
                </a:solidFill>
              </a:defRPr>
            </a:lvl8pPr>
            <a:lvl9pPr marL="0" indent="190500" algn="ctr">
              <a:spcBef>
                <a:spcPts val="0"/>
              </a:spcBef>
              <a:buClr>
                <a:schemeClr val="dk2"/>
              </a:buClr>
              <a:buSzPct val="100000"/>
              <a:buNone/>
              <a:defRPr sz="3000">
                <a:solidFill>
                  <a:schemeClr val="dk2"/>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48" name="Shape 48"/>
          <p:cNvSpPr txBox="1">
            <a:spLocks noGrp="1"/>
          </p:cNvSpPr>
          <p:nvPr>
            <p:ph type="body" idx="1"/>
          </p:nvPr>
        </p:nvSpPr>
        <p:spPr>
          <a:xfrm>
            <a:off x="457200" y="1200150"/>
            <a:ext cx="4038599" cy="3394472"/>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49" name="Shape 49"/>
          <p:cNvSpPr txBox="1">
            <a:spLocks noGrp="1"/>
          </p:cNvSpPr>
          <p:nvPr>
            <p:ph type="body" idx="2"/>
          </p:nvPr>
        </p:nvSpPr>
        <p:spPr>
          <a:xfrm>
            <a:off x="4648200" y="1200150"/>
            <a:ext cx="4038599" cy="3394472"/>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50" name="Shape 50"/>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51" name="Shape 51"/>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indent="0" algn="ct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52" name="Shape 52"/>
          <p:cNvSpPr txBox="1">
            <a:spLocks noGrp="1"/>
          </p:cNvSpPr>
          <p:nvPr>
            <p:ph type="sldNum" idx="12"/>
          </p:nvPr>
        </p:nvSpPr>
        <p:spPr>
          <a:xfrm>
            <a:off x="6553200" y="4767262"/>
            <a:ext cx="2133599" cy="273843"/>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55" name="Shape 55"/>
          <p:cNvSpPr txBox="1">
            <a:spLocks noGrp="1"/>
          </p:cNvSpPr>
          <p:nvPr>
            <p:ph type="body" idx="1"/>
          </p:nvPr>
        </p:nvSpPr>
        <p:spPr>
          <a:xfrm>
            <a:off x="457200" y="1151334"/>
            <a:ext cx="4040187" cy="479821"/>
          </a:xfrm>
          <a:prstGeom prst="rect">
            <a:avLst/>
          </a:prstGeom>
          <a:noFill/>
          <a:ln>
            <a:noFill/>
          </a:ln>
        </p:spPr>
        <p:txBody>
          <a:bodyPr lIns="91425" tIns="91425" rIns="91425" bIns="91425" anchor="b" anchorCtr="0"/>
          <a:lstStyle>
            <a:lvl1pPr marL="0" indent="0" rtl="0">
              <a:buFont typeface="Calibri"/>
              <a:buNone/>
              <a:defRPr/>
            </a:lvl1pPr>
            <a:lvl2pPr marL="457200" indent="0" rtl="0">
              <a:buFont typeface="Calibri"/>
              <a:buNone/>
              <a:defRPr/>
            </a:lvl2pPr>
            <a:lvl3pPr marL="914400" indent="0" rtl="0">
              <a:buFont typeface="Calibri"/>
              <a:buNone/>
              <a:defRPr/>
            </a:lvl3pPr>
            <a:lvl4pPr marL="1371600" indent="0" rtl="0">
              <a:buFont typeface="Calibri"/>
              <a:buNone/>
              <a:defRPr/>
            </a:lvl4pPr>
            <a:lvl5pPr marL="1828800" indent="0" rtl="0">
              <a:buFont typeface="Calibri"/>
              <a:buNone/>
              <a:defRPr/>
            </a:lvl5pPr>
            <a:lvl6pPr marL="2286000" indent="0" rtl="0">
              <a:buFont typeface="Calibri"/>
              <a:buNone/>
              <a:defRPr/>
            </a:lvl6pPr>
            <a:lvl7pPr marL="2743200" indent="0" rtl="0">
              <a:buFont typeface="Calibri"/>
              <a:buNone/>
              <a:defRPr/>
            </a:lvl7pPr>
            <a:lvl8pPr marL="3200400" indent="0" rtl="0">
              <a:buFont typeface="Calibri"/>
              <a:buNone/>
              <a:defRPr/>
            </a:lvl8pPr>
            <a:lvl9pPr marL="3657600" indent="0" rtl="0">
              <a:buFont typeface="Calibri"/>
              <a:buNone/>
              <a:defRPr/>
            </a:lvl9pPr>
          </a:lstStyle>
          <a:p>
            <a:endParaRPr/>
          </a:p>
        </p:txBody>
      </p:sp>
      <p:sp>
        <p:nvSpPr>
          <p:cNvPr id="56" name="Shape 56"/>
          <p:cNvSpPr txBox="1">
            <a:spLocks noGrp="1"/>
          </p:cNvSpPr>
          <p:nvPr>
            <p:ph type="body" idx="2"/>
          </p:nvPr>
        </p:nvSpPr>
        <p:spPr>
          <a:xfrm>
            <a:off x="457200" y="1631156"/>
            <a:ext cx="4040187" cy="2963465"/>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57" name="Shape 57"/>
          <p:cNvSpPr txBox="1">
            <a:spLocks noGrp="1"/>
          </p:cNvSpPr>
          <p:nvPr>
            <p:ph type="body" idx="3"/>
          </p:nvPr>
        </p:nvSpPr>
        <p:spPr>
          <a:xfrm>
            <a:off x="4645025" y="1151334"/>
            <a:ext cx="4041774" cy="479821"/>
          </a:xfrm>
          <a:prstGeom prst="rect">
            <a:avLst/>
          </a:prstGeom>
          <a:noFill/>
          <a:ln>
            <a:noFill/>
          </a:ln>
        </p:spPr>
        <p:txBody>
          <a:bodyPr lIns="91425" tIns="91425" rIns="91425" bIns="91425" anchor="b" anchorCtr="0"/>
          <a:lstStyle>
            <a:lvl1pPr marL="0" indent="0" rtl="0">
              <a:buFont typeface="Calibri"/>
              <a:buNone/>
              <a:defRPr/>
            </a:lvl1pPr>
            <a:lvl2pPr marL="457200" indent="0" rtl="0">
              <a:buFont typeface="Calibri"/>
              <a:buNone/>
              <a:defRPr/>
            </a:lvl2pPr>
            <a:lvl3pPr marL="914400" indent="0" rtl="0">
              <a:buFont typeface="Calibri"/>
              <a:buNone/>
              <a:defRPr/>
            </a:lvl3pPr>
            <a:lvl4pPr marL="1371600" indent="0" rtl="0">
              <a:buFont typeface="Calibri"/>
              <a:buNone/>
              <a:defRPr/>
            </a:lvl4pPr>
            <a:lvl5pPr marL="1828800" indent="0" rtl="0">
              <a:buFont typeface="Calibri"/>
              <a:buNone/>
              <a:defRPr/>
            </a:lvl5pPr>
            <a:lvl6pPr marL="2286000" indent="0" rtl="0">
              <a:buFont typeface="Calibri"/>
              <a:buNone/>
              <a:defRPr/>
            </a:lvl6pPr>
            <a:lvl7pPr marL="2743200" indent="0" rtl="0">
              <a:buFont typeface="Calibri"/>
              <a:buNone/>
              <a:defRPr/>
            </a:lvl7pPr>
            <a:lvl8pPr marL="3200400" indent="0" rtl="0">
              <a:buFont typeface="Calibri"/>
              <a:buNone/>
              <a:defRPr/>
            </a:lvl8pPr>
            <a:lvl9pPr marL="3657600" indent="0" rtl="0">
              <a:buFont typeface="Calibri"/>
              <a:buNone/>
              <a:defRPr/>
            </a:lvl9pPr>
          </a:lstStyle>
          <a:p>
            <a:endParaRPr/>
          </a:p>
        </p:txBody>
      </p:sp>
      <p:sp>
        <p:nvSpPr>
          <p:cNvPr id="58" name="Shape 58"/>
          <p:cNvSpPr txBox="1">
            <a:spLocks noGrp="1"/>
          </p:cNvSpPr>
          <p:nvPr>
            <p:ph type="body" idx="4"/>
          </p:nvPr>
        </p:nvSpPr>
        <p:spPr>
          <a:xfrm>
            <a:off x="4645025" y="1631156"/>
            <a:ext cx="4041774" cy="2963465"/>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59" name="Shape 59"/>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60" name="Shape 60"/>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indent="0" algn="ct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61" name="Shape 61"/>
          <p:cNvSpPr txBox="1">
            <a:spLocks noGrp="1"/>
          </p:cNvSpPr>
          <p:nvPr>
            <p:ph type="sldNum" idx="12"/>
          </p:nvPr>
        </p:nvSpPr>
        <p:spPr>
          <a:xfrm>
            <a:off x="6553200" y="4767262"/>
            <a:ext cx="2133599" cy="273843"/>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64" name="Shape 64"/>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65" name="Shape 65"/>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indent="0" algn="ct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66" name="Shape 66"/>
          <p:cNvSpPr txBox="1">
            <a:spLocks noGrp="1"/>
          </p:cNvSpPr>
          <p:nvPr>
            <p:ph type="sldNum" idx="12"/>
          </p:nvPr>
        </p:nvSpPr>
        <p:spPr>
          <a:xfrm>
            <a:off x="6553200" y="4767262"/>
            <a:ext cx="2133599" cy="273843"/>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7"/>
        <p:cNvGrpSpPr/>
        <p:nvPr/>
      </p:nvGrpSpPr>
      <p:grpSpPr>
        <a:xfrm>
          <a:off x="0" y="0"/>
          <a:ext cx="0" cy="0"/>
          <a:chOff x="0" y="0"/>
          <a:chExt cx="0" cy="0"/>
        </a:xfrm>
      </p:grpSpPr>
      <p:sp>
        <p:nvSpPr>
          <p:cNvPr id="68" name="Shape 68"/>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69" name="Shape 69"/>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indent="0" algn="ct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70" name="Shape 70"/>
          <p:cNvSpPr txBox="1">
            <a:spLocks noGrp="1"/>
          </p:cNvSpPr>
          <p:nvPr>
            <p:ph type="sldNum" idx="12"/>
          </p:nvPr>
        </p:nvSpPr>
        <p:spPr>
          <a:xfrm>
            <a:off x="6553200" y="4767262"/>
            <a:ext cx="2133599" cy="273843"/>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04787"/>
            <a:ext cx="3008313" cy="871537"/>
          </a:xfrm>
          <a:prstGeom prst="rect">
            <a:avLst/>
          </a:prstGeom>
          <a:noFill/>
          <a:ln>
            <a:noFill/>
          </a:ln>
        </p:spPr>
        <p:txBody>
          <a:bodyPr lIns="91425" tIns="91425" rIns="91425" bIns="91425" anchor="b" anchorCtr="0"/>
          <a:lstStyle>
            <a:lvl1pPr algn="l"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73" name="Shape 73"/>
          <p:cNvSpPr txBox="1">
            <a:spLocks noGrp="1"/>
          </p:cNvSpPr>
          <p:nvPr>
            <p:ph type="body" idx="1"/>
          </p:nvPr>
        </p:nvSpPr>
        <p:spPr>
          <a:xfrm>
            <a:off x="3575050" y="204787"/>
            <a:ext cx="5111750" cy="438983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74" name="Shape 74"/>
          <p:cNvSpPr txBox="1">
            <a:spLocks noGrp="1"/>
          </p:cNvSpPr>
          <p:nvPr>
            <p:ph type="body" idx="2"/>
          </p:nvPr>
        </p:nvSpPr>
        <p:spPr>
          <a:xfrm>
            <a:off x="457200" y="1076325"/>
            <a:ext cx="3008313" cy="3518297"/>
          </a:xfrm>
          <a:prstGeom prst="rect">
            <a:avLst/>
          </a:prstGeom>
          <a:noFill/>
          <a:ln>
            <a:noFill/>
          </a:ln>
        </p:spPr>
        <p:txBody>
          <a:bodyPr lIns="91425" tIns="91425" rIns="91425" bIns="91425" anchor="t" anchorCtr="0"/>
          <a:lstStyle>
            <a:lvl1pPr marL="0" indent="0" rtl="0">
              <a:buFont typeface="Calibri"/>
              <a:buNone/>
              <a:defRPr/>
            </a:lvl1pPr>
            <a:lvl2pPr marL="457200" indent="0" rtl="0">
              <a:buFont typeface="Calibri"/>
              <a:buNone/>
              <a:defRPr/>
            </a:lvl2pPr>
            <a:lvl3pPr marL="914400" indent="0" rtl="0">
              <a:buFont typeface="Calibri"/>
              <a:buNone/>
              <a:defRPr/>
            </a:lvl3pPr>
            <a:lvl4pPr marL="1371600" indent="0" rtl="0">
              <a:buFont typeface="Calibri"/>
              <a:buNone/>
              <a:defRPr/>
            </a:lvl4pPr>
            <a:lvl5pPr marL="1828800" indent="0" rtl="0">
              <a:buFont typeface="Calibri"/>
              <a:buNone/>
              <a:defRPr/>
            </a:lvl5pPr>
            <a:lvl6pPr marL="2286000" indent="0" rtl="0">
              <a:buFont typeface="Calibri"/>
              <a:buNone/>
              <a:defRPr/>
            </a:lvl6pPr>
            <a:lvl7pPr marL="2743200" indent="0" rtl="0">
              <a:buFont typeface="Calibri"/>
              <a:buNone/>
              <a:defRPr/>
            </a:lvl7pPr>
            <a:lvl8pPr marL="3200400" indent="0" rtl="0">
              <a:buFont typeface="Calibri"/>
              <a:buNone/>
              <a:defRPr/>
            </a:lvl8pPr>
            <a:lvl9pPr marL="3657600" indent="0" rtl="0">
              <a:buFont typeface="Calibri"/>
              <a:buNone/>
              <a:defRPr/>
            </a:lvl9pPr>
          </a:lstStyle>
          <a:p>
            <a:endParaRPr/>
          </a:p>
        </p:txBody>
      </p:sp>
      <p:sp>
        <p:nvSpPr>
          <p:cNvPr id="75" name="Shape 75"/>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76" name="Shape 76"/>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indent="0" algn="ct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77" name="Shape 77"/>
          <p:cNvSpPr txBox="1">
            <a:spLocks noGrp="1"/>
          </p:cNvSpPr>
          <p:nvPr>
            <p:ph type="sldNum" idx="12"/>
          </p:nvPr>
        </p:nvSpPr>
        <p:spPr>
          <a:xfrm>
            <a:off x="6553200" y="4767262"/>
            <a:ext cx="2133599" cy="273843"/>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1792288" y="3600450"/>
            <a:ext cx="5486399" cy="425053"/>
          </a:xfrm>
          <a:prstGeom prst="rect">
            <a:avLst/>
          </a:prstGeom>
          <a:noFill/>
          <a:ln>
            <a:noFill/>
          </a:ln>
        </p:spPr>
        <p:txBody>
          <a:bodyPr lIns="91425" tIns="91425" rIns="91425" bIns="91425" anchor="b" anchorCtr="0"/>
          <a:lstStyle>
            <a:lvl1pPr algn="l"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80" name="Shape 80"/>
          <p:cNvSpPr>
            <a:spLocks noGrp="1"/>
          </p:cNvSpPr>
          <p:nvPr>
            <p:ph type="pic" idx="2"/>
          </p:nvPr>
        </p:nvSpPr>
        <p:spPr>
          <a:xfrm>
            <a:off x="1792288" y="459581"/>
            <a:ext cx="5486399" cy="3086099"/>
          </a:xfrm>
          <a:prstGeom prst="rect">
            <a:avLst/>
          </a:prstGeom>
          <a:noFill/>
          <a:ln>
            <a:noFill/>
          </a:ln>
        </p:spPr>
      </p:sp>
      <p:sp>
        <p:nvSpPr>
          <p:cNvPr id="81" name="Shape 81"/>
          <p:cNvSpPr txBox="1">
            <a:spLocks noGrp="1"/>
          </p:cNvSpPr>
          <p:nvPr>
            <p:ph type="body" idx="1"/>
          </p:nvPr>
        </p:nvSpPr>
        <p:spPr>
          <a:xfrm>
            <a:off x="1792288" y="4025503"/>
            <a:ext cx="5486399" cy="603646"/>
          </a:xfrm>
          <a:prstGeom prst="rect">
            <a:avLst/>
          </a:prstGeom>
          <a:noFill/>
          <a:ln>
            <a:noFill/>
          </a:ln>
        </p:spPr>
        <p:txBody>
          <a:bodyPr lIns="91425" tIns="91425" rIns="91425" bIns="91425" anchor="t" anchorCtr="0"/>
          <a:lstStyle>
            <a:lvl1pPr marL="0" indent="0" rtl="0">
              <a:buFont typeface="Calibri"/>
              <a:buNone/>
              <a:defRPr/>
            </a:lvl1pPr>
            <a:lvl2pPr marL="457200" indent="0" rtl="0">
              <a:buFont typeface="Calibri"/>
              <a:buNone/>
              <a:defRPr/>
            </a:lvl2pPr>
            <a:lvl3pPr marL="914400" indent="0" rtl="0">
              <a:buFont typeface="Calibri"/>
              <a:buNone/>
              <a:defRPr/>
            </a:lvl3pPr>
            <a:lvl4pPr marL="1371600" indent="0" rtl="0">
              <a:buFont typeface="Calibri"/>
              <a:buNone/>
              <a:defRPr/>
            </a:lvl4pPr>
            <a:lvl5pPr marL="1828800" indent="0" rtl="0">
              <a:buFont typeface="Calibri"/>
              <a:buNone/>
              <a:defRPr/>
            </a:lvl5pPr>
            <a:lvl6pPr marL="2286000" indent="0" rtl="0">
              <a:buFont typeface="Calibri"/>
              <a:buNone/>
              <a:defRPr/>
            </a:lvl6pPr>
            <a:lvl7pPr marL="2743200" indent="0" rtl="0">
              <a:buFont typeface="Calibri"/>
              <a:buNone/>
              <a:defRPr/>
            </a:lvl7pPr>
            <a:lvl8pPr marL="3200400" indent="0" rtl="0">
              <a:buFont typeface="Calibri"/>
              <a:buNone/>
              <a:defRPr/>
            </a:lvl8pPr>
            <a:lvl9pPr marL="3657600" indent="0" rtl="0">
              <a:buFont typeface="Calibri"/>
              <a:buNone/>
              <a:defRPr/>
            </a:lvl9pPr>
          </a:lstStyle>
          <a:p>
            <a:endParaRPr/>
          </a:p>
        </p:txBody>
      </p:sp>
      <p:sp>
        <p:nvSpPr>
          <p:cNvPr id="82" name="Shape 82"/>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83" name="Shape 83"/>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indent="0" algn="ct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84" name="Shape 84"/>
          <p:cNvSpPr txBox="1">
            <a:spLocks noGrp="1"/>
          </p:cNvSpPr>
          <p:nvPr>
            <p:ph type="sldNum" idx="12"/>
          </p:nvPr>
        </p:nvSpPr>
        <p:spPr>
          <a:xfrm>
            <a:off x="6553200" y="4767262"/>
            <a:ext cx="2133599" cy="273843"/>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87" name="Shape 87"/>
          <p:cNvSpPr txBox="1">
            <a:spLocks noGrp="1"/>
          </p:cNvSpPr>
          <p:nvPr>
            <p:ph type="body" idx="1"/>
          </p:nvPr>
        </p:nvSpPr>
        <p:spPr>
          <a:xfrm rot="5400000">
            <a:off x="2874763" y="-1217414"/>
            <a:ext cx="3394472" cy="8229600"/>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Calibri"/>
              <a:buChar char="•"/>
              <a:defRPr/>
            </a:lvl1pPr>
            <a:lvl2pPr marL="742950" indent="-107950" algn="l" rtl="0">
              <a:spcBef>
                <a:spcPts val="560"/>
              </a:spcBef>
              <a:buClr>
                <a:schemeClr val="dk1"/>
              </a:buClr>
              <a:buFont typeface="Calibri"/>
              <a:buChar char="–"/>
              <a:defRPr/>
            </a:lvl2pPr>
            <a:lvl3pPr marL="1143000" indent="-76200" algn="l" rtl="0">
              <a:spcBef>
                <a:spcPts val="480"/>
              </a:spcBef>
              <a:buClr>
                <a:schemeClr val="dk1"/>
              </a:buClr>
              <a:buFont typeface="Calibri"/>
              <a:buChar char="•"/>
              <a:defRPr/>
            </a:lvl3pPr>
            <a:lvl4pPr marL="1600200" indent="-101600" algn="l" rtl="0">
              <a:spcBef>
                <a:spcPts val="400"/>
              </a:spcBef>
              <a:buClr>
                <a:schemeClr val="dk1"/>
              </a:buClr>
              <a:buFont typeface="Calibri"/>
              <a:buChar char="–"/>
              <a:defRPr/>
            </a:lvl4pPr>
            <a:lvl5pPr marL="2057400" indent="-101600" algn="l" rtl="0">
              <a:spcBef>
                <a:spcPts val="400"/>
              </a:spcBef>
              <a:buClr>
                <a:schemeClr val="dk1"/>
              </a:buClr>
              <a:buFont typeface="Calibri"/>
              <a:buChar char="»"/>
              <a:defRPr/>
            </a:lvl5pPr>
            <a:lvl6pPr marL="2514600" indent="-101600" algn="l" rtl="0">
              <a:spcBef>
                <a:spcPts val="400"/>
              </a:spcBef>
              <a:buClr>
                <a:schemeClr val="dk1"/>
              </a:buClr>
              <a:buFont typeface="Calibri"/>
              <a:buChar char="•"/>
              <a:defRPr/>
            </a:lvl6pPr>
            <a:lvl7pPr marL="2971800" indent="-101600" algn="l" rtl="0">
              <a:spcBef>
                <a:spcPts val="400"/>
              </a:spcBef>
              <a:buClr>
                <a:schemeClr val="dk1"/>
              </a:buClr>
              <a:buFont typeface="Calibri"/>
              <a:buChar char="•"/>
              <a:defRPr/>
            </a:lvl7pPr>
            <a:lvl8pPr marL="3429000" indent="-101600" algn="l" rtl="0">
              <a:spcBef>
                <a:spcPts val="400"/>
              </a:spcBef>
              <a:buClr>
                <a:schemeClr val="dk1"/>
              </a:buClr>
              <a:buFont typeface="Calibri"/>
              <a:buChar char="•"/>
              <a:defRPr/>
            </a:lvl8pPr>
            <a:lvl9pPr marL="3886200" indent="-101600" algn="l" rtl="0">
              <a:spcBef>
                <a:spcPts val="400"/>
              </a:spcBef>
              <a:buClr>
                <a:schemeClr val="dk1"/>
              </a:buClr>
              <a:buFont typeface="Calibri"/>
              <a:buChar char="•"/>
              <a:defRPr/>
            </a:lvl9pPr>
          </a:lstStyle>
          <a:p>
            <a:endParaRPr/>
          </a:p>
        </p:txBody>
      </p:sp>
      <p:sp>
        <p:nvSpPr>
          <p:cNvPr id="88" name="Shape 88"/>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89" name="Shape 89"/>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indent="0" algn="ct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90" name="Shape 90"/>
          <p:cNvSpPr txBox="1">
            <a:spLocks noGrp="1"/>
          </p:cNvSpPr>
          <p:nvPr>
            <p:ph type="sldNum" idx="12"/>
          </p:nvPr>
        </p:nvSpPr>
        <p:spPr>
          <a:xfrm>
            <a:off x="6553200" y="4767262"/>
            <a:ext cx="2133599" cy="273843"/>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91"/>
        <p:cNvGrpSpPr/>
        <p:nvPr/>
      </p:nvGrpSpPr>
      <p:grpSpPr>
        <a:xfrm>
          <a:off x="0" y="0"/>
          <a:ext cx="0" cy="0"/>
          <a:chOff x="0" y="0"/>
          <a:chExt cx="0" cy="0"/>
        </a:xfrm>
      </p:grpSpPr>
      <p:sp>
        <p:nvSpPr>
          <p:cNvPr id="92" name="Shape 92"/>
          <p:cNvSpPr txBox="1">
            <a:spLocks noGrp="1"/>
          </p:cNvSpPr>
          <p:nvPr>
            <p:ph type="title"/>
          </p:nvPr>
        </p:nvSpPr>
        <p:spPr>
          <a:xfrm rot="5400000">
            <a:off x="5463777" y="1371600"/>
            <a:ext cx="4388643" cy="20574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93" name="Shape 93"/>
          <p:cNvSpPr txBox="1">
            <a:spLocks noGrp="1"/>
          </p:cNvSpPr>
          <p:nvPr>
            <p:ph type="body" idx="1"/>
          </p:nvPr>
        </p:nvSpPr>
        <p:spPr>
          <a:xfrm rot="5400000">
            <a:off x="1272778" y="-609599"/>
            <a:ext cx="4388643" cy="6019799"/>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Calibri"/>
              <a:buChar char="•"/>
              <a:defRPr/>
            </a:lvl1pPr>
            <a:lvl2pPr marL="742950" indent="-107950" algn="l" rtl="0">
              <a:spcBef>
                <a:spcPts val="560"/>
              </a:spcBef>
              <a:buClr>
                <a:schemeClr val="dk1"/>
              </a:buClr>
              <a:buFont typeface="Calibri"/>
              <a:buChar char="–"/>
              <a:defRPr/>
            </a:lvl2pPr>
            <a:lvl3pPr marL="1143000" indent="-76200" algn="l" rtl="0">
              <a:spcBef>
                <a:spcPts val="480"/>
              </a:spcBef>
              <a:buClr>
                <a:schemeClr val="dk1"/>
              </a:buClr>
              <a:buFont typeface="Calibri"/>
              <a:buChar char="•"/>
              <a:defRPr/>
            </a:lvl3pPr>
            <a:lvl4pPr marL="1600200" indent="-101600" algn="l" rtl="0">
              <a:spcBef>
                <a:spcPts val="400"/>
              </a:spcBef>
              <a:buClr>
                <a:schemeClr val="dk1"/>
              </a:buClr>
              <a:buFont typeface="Calibri"/>
              <a:buChar char="–"/>
              <a:defRPr/>
            </a:lvl4pPr>
            <a:lvl5pPr marL="2057400" indent="-101600" algn="l" rtl="0">
              <a:spcBef>
                <a:spcPts val="400"/>
              </a:spcBef>
              <a:buClr>
                <a:schemeClr val="dk1"/>
              </a:buClr>
              <a:buFont typeface="Calibri"/>
              <a:buChar char="»"/>
              <a:defRPr/>
            </a:lvl5pPr>
            <a:lvl6pPr marL="2514600" indent="-101600" algn="l" rtl="0">
              <a:spcBef>
                <a:spcPts val="400"/>
              </a:spcBef>
              <a:buClr>
                <a:schemeClr val="dk1"/>
              </a:buClr>
              <a:buFont typeface="Calibri"/>
              <a:buChar char="•"/>
              <a:defRPr/>
            </a:lvl6pPr>
            <a:lvl7pPr marL="2971800" indent="-101600" algn="l" rtl="0">
              <a:spcBef>
                <a:spcPts val="400"/>
              </a:spcBef>
              <a:buClr>
                <a:schemeClr val="dk1"/>
              </a:buClr>
              <a:buFont typeface="Calibri"/>
              <a:buChar char="•"/>
              <a:defRPr/>
            </a:lvl7pPr>
            <a:lvl8pPr marL="3429000" indent="-101600" algn="l" rtl="0">
              <a:spcBef>
                <a:spcPts val="400"/>
              </a:spcBef>
              <a:buClr>
                <a:schemeClr val="dk1"/>
              </a:buClr>
              <a:buFont typeface="Calibri"/>
              <a:buChar char="•"/>
              <a:defRPr/>
            </a:lvl8pPr>
            <a:lvl9pPr marL="3886200" indent="-101600" algn="l" rtl="0">
              <a:spcBef>
                <a:spcPts val="400"/>
              </a:spcBef>
              <a:buClr>
                <a:schemeClr val="dk1"/>
              </a:buClr>
              <a:buFont typeface="Calibri"/>
              <a:buChar char="•"/>
              <a:defRPr/>
            </a:lvl9pPr>
          </a:lstStyle>
          <a:p>
            <a:endParaRPr/>
          </a:p>
        </p:txBody>
      </p:sp>
      <p:sp>
        <p:nvSpPr>
          <p:cNvPr id="94" name="Shape 94"/>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95" name="Shape 95"/>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indent="0" algn="ct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96" name="Shape 96"/>
          <p:cNvSpPr txBox="1">
            <a:spLocks noGrp="1"/>
          </p:cNvSpPr>
          <p:nvPr>
            <p:ph type="sldNum" idx="12"/>
          </p:nvPr>
        </p:nvSpPr>
        <p:spPr>
          <a:xfrm>
            <a:off x="6553200" y="4767262"/>
            <a:ext cx="2133599" cy="273843"/>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05978"/>
            <a:ext cx="8229600" cy="85725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2" name="Shape 12"/>
          <p:cNvSpPr txBox="1">
            <a:spLocks noGrp="1"/>
          </p:cNvSpPr>
          <p:nvPr>
            <p:ph type="body" idx="1"/>
          </p:nvPr>
        </p:nvSpPr>
        <p:spPr>
          <a:xfrm>
            <a:off x="457200" y="1200150"/>
            <a:ext cx="8229600" cy="3725680"/>
          </a:xfrm>
          <a:prstGeom prst="rect">
            <a:avLst/>
          </a:prstGeom>
        </p:spPr>
        <p:txBody>
          <a:bodyPr lIns="91425" tIns="91425" rIns="91425" bIns="91425" anchor="t" anchorCtr="0"/>
          <a:lstStyle>
            <a:lvl1pPr>
              <a:defRPr/>
            </a:lvl1pPr>
            <a:lvl2pPr indent="457200">
              <a:defRPr/>
            </a:lvl2pPr>
            <a:lvl3pPr indent="914400">
              <a:defRPr/>
            </a:lvl3pPr>
            <a:lvl4pPr indent="1371600">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05978"/>
            <a:ext cx="8229600" cy="85725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5" name="Shape 15"/>
          <p:cNvSpPr txBox="1">
            <a:spLocks noGrp="1"/>
          </p:cNvSpPr>
          <p:nvPr>
            <p:ph type="body" idx="1"/>
          </p:nvPr>
        </p:nvSpPr>
        <p:spPr>
          <a:xfrm>
            <a:off x="457200" y="1200150"/>
            <a:ext cx="3994525" cy="3725680"/>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6" name="Shape 16"/>
          <p:cNvSpPr txBox="1">
            <a:spLocks noGrp="1"/>
          </p:cNvSpPr>
          <p:nvPr>
            <p:ph type="body" idx="2"/>
          </p:nvPr>
        </p:nvSpPr>
        <p:spPr>
          <a:xfrm>
            <a:off x="4692273" y="1200150"/>
            <a:ext cx="3994525" cy="3725680"/>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05978"/>
            <a:ext cx="8229600" cy="85725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4406309"/>
            <a:ext cx="8229600" cy="519520"/>
          </a:xfrm>
          <a:prstGeom prst="rect">
            <a:avLst/>
          </a:prstGeom>
        </p:spPr>
        <p:txBody>
          <a:bodyPr lIns="91425" tIns="91425" rIns="91425" bIns="91425" anchor="t" anchorCtr="0"/>
          <a:lstStyle>
            <a:lvl1pPr marL="285750" indent="-171450" algn="ctr">
              <a:spcBef>
                <a:spcPts val="360"/>
              </a:spcBef>
              <a:buSzPct val="100000"/>
              <a:buNone/>
              <a:defRPr sz="1800"/>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8"/>
        <p:cNvGrpSpPr/>
        <p:nvPr/>
      </p:nvGrpSpPr>
      <p:grpSpPr>
        <a:xfrm>
          <a:off x="0" y="0"/>
          <a:ext cx="0" cy="0"/>
          <a:chOff x="0" y="0"/>
          <a:chExt cx="0" cy="0"/>
        </a:xfrm>
      </p:grpSpPr>
      <p:sp>
        <p:nvSpPr>
          <p:cNvPr id="29" name="Shape 29"/>
          <p:cNvSpPr txBox="1">
            <a:spLocks noGrp="1"/>
          </p:cNvSpPr>
          <p:nvPr>
            <p:ph type="ctrTitle"/>
          </p:nvPr>
        </p:nvSpPr>
        <p:spPr>
          <a:xfrm>
            <a:off x="685800" y="1597818"/>
            <a:ext cx="7772400" cy="1102518"/>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a:lvl1pPr>
            <a:lvl2pPr marL="0" marR="0" indent="0" algn="l" rtl="0">
              <a:defRPr/>
            </a:lvl2pPr>
            <a:lvl3pPr marL="0" marR="0" indent="0" algn="l" rtl="0">
              <a:defRPr/>
            </a:lvl3pPr>
            <a:lvl4pPr marL="0" marR="0" indent="0" algn="l" rtl="0">
              <a:defRPr/>
            </a:lvl4pPr>
            <a:lvl5pPr marL="0" marR="0" indent="0" algn="l" rtl="0">
              <a:defRPr/>
            </a:lvl5pPr>
            <a:lvl6pPr marL="0" marR="0" indent="0" algn="l" rtl="0">
              <a:defRPr/>
            </a:lvl6pPr>
            <a:lvl7pPr marL="0" marR="0" indent="0" algn="l" rtl="0">
              <a:defRPr/>
            </a:lvl7pPr>
            <a:lvl8pPr marL="0" marR="0" indent="0" algn="l" rtl="0">
              <a:defRPr/>
            </a:lvl8pPr>
            <a:lvl9pPr marL="0" marR="0" indent="0" algn="l" rtl="0">
              <a:defRPr/>
            </a:lvl9pPr>
          </a:lstStyle>
          <a:p>
            <a:endParaRPr/>
          </a:p>
        </p:txBody>
      </p:sp>
      <p:sp>
        <p:nvSpPr>
          <p:cNvPr id="30" name="Shape 30"/>
          <p:cNvSpPr txBox="1">
            <a:spLocks noGrp="1"/>
          </p:cNvSpPr>
          <p:nvPr>
            <p:ph type="subTitle" idx="1"/>
          </p:nvPr>
        </p:nvSpPr>
        <p:spPr>
          <a:xfrm>
            <a:off x="1371600" y="2914650"/>
            <a:ext cx="6400799" cy="1314450"/>
          </a:xfrm>
          <a:prstGeom prst="rect">
            <a:avLst/>
          </a:prstGeom>
          <a:noFill/>
          <a:ln>
            <a:noFill/>
          </a:ln>
        </p:spPr>
        <p:txBody>
          <a:bodyPr lIns="91425" tIns="91425" rIns="91425" bIns="91425" anchor="t" anchorCtr="0"/>
          <a:lstStyle>
            <a:lvl1pPr marL="0" marR="0" indent="0" algn="ctr" rtl="0">
              <a:spcBef>
                <a:spcPts val="640"/>
              </a:spcBef>
              <a:buClr>
                <a:srgbClr val="888888"/>
              </a:buClr>
              <a:buFont typeface="Calibri"/>
              <a:buNone/>
              <a:defRPr/>
            </a:lvl1pPr>
            <a:lvl2pPr marL="457200" marR="0" indent="0" algn="ctr" rtl="0">
              <a:spcBef>
                <a:spcPts val="560"/>
              </a:spcBef>
              <a:buClr>
                <a:srgbClr val="888888"/>
              </a:buClr>
              <a:buFont typeface="Calibri"/>
              <a:buNone/>
              <a:defRPr/>
            </a:lvl2pPr>
            <a:lvl3pPr marL="914400" marR="0" indent="0" algn="ctr" rtl="0">
              <a:spcBef>
                <a:spcPts val="480"/>
              </a:spcBef>
              <a:buClr>
                <a:srgbClr val="888888"/>
              </a:buClr>
              <a:buFont typeface="Calibri"/>
              <a:buNone/>
              <a:defRPr/>
            </a:lvl3pPr>
            <a:lvl4pPr marL="1371600" marR="0" indent="0" algn="ctr" rtl="0">
              <a:spcBef>
                <a:spcPts val="400"/>
              </a:spcBef>
              <a:buClr>
                <a:srgbClr val="888888"/>
              </a:buClr>
              <a:buFont typeface="Calibri"/>
              <a:buNone/>
              <a:defRPr/>
            </a:lvl4pPr>
            <a:lvl5pPr marL="1828800" marR="0" indent="0" algn="ctr" rtl="0">
              <a:spcBef>
                <a:spcPts val="400"/>
              </a:spcBef>
              <a:buClr>
                <a:srgbClr val="888888"/>
              </a:buClr>
              <a:buFont typeface="Calibri"/>
              <a:buNone/>
              <a:defRPr/>
            </a:lvl5pPr>
            <a:lvl6pPr marL="2286000" marR="0" indent="0" algn="ctr" rtl="0">
              <a:spcBef>
                <a:spcPts val="400"/>
              </a:spcBef>
              <a:buClr>
                <a:srgbClr val="888888"/>
              </a:buClr>
              <a:buFont typeface="Calibri"/>
              <a:buNone/>
              <a:defRPr/>
            </a:lvl6pPr>
            <a:lvl7pPr marL="2743200" marR="0" indent="0" algn="ctr" rtl="0">
              <a:spcBef>
                <a:spcPts val="400"/>
              </a:spcBef>
              <a:buClr>
                <a:srgbClr val="888888"/>
              </a:buClr>
              <a:buFont typeface="Calibri"/>
              <a:buNone/>
              <a:defRPr/>
            </a:lvl7pPr>
            <a:lvl8pPr marL="3200400" marR="0" indent="0" algn="ctr" rtl="0">
              <a:spcBef>
                <a:spcPts val="400"/>
              </a:spcBef>
              <a:buClr>
                <a:srgbClr val="888888"/>
              </a:buClr>
              <a:buFont typeface="Calibri"/>
              <a:buNone/>
              <a:defRPr/>
            </a:lvl8pPr>
            <a:lvl9pPr marL="3657600" marR="0" indent="0" algn="ctr" rtl="0">
              <a:spcBef>
                <a:spcPts val="400"/>
              </a:spcBef>
              <a:buClr>
                <a:srgbClr val="888888"/>
              </a:buClr>
              <a:buFont typeface="Calibri"/>
              <a:buNone/>
              <a:defRPr/>
            </a:lvl9pPr>
          </a:lstStyle>
          <a:p>
            <a:endParaRPr/>
          </a:p>
        </p:txBody>
      </p:sp>
      <p:sp>
        <p:nvSpPr>
          <p:cNvPr id="31" name="Shape 31"/>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32" name="Shape 32"/>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indent="0" algn="ct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33" name="Shape 33"/>
          <p:cNvSpPr txBox="1">
            <a:spLocks noGrp="1"/>
          </p:cNvSpPr>
          <p:nvPr>
            <p:ph type="sldNum" idx="12"/>
          </p:nvPr>
        </p:nvSpPr>
        <p:spPr>
          <a:xfrm>
            <a:off x="6553200" y="4767262"/>
            <a:ext cx="2133599" cy="273843"/>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36" name="Shape 36"/>
          <p:cNvSpPr txBox="1">
            <a:spLocks noGrp="1"/>
          </p:cNvSpPr>
          <p:nvPr>
            <p:ph type="body" idx="1"/>
          </p:nvPr>
        </p:nvSpPr>
        <p:spPr>
          <a:xfrm>
            <a:off x="457200" y="1200150"/>
            <a:ext cx="8229600" cy="3394472"/>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Calibri"/>
              <a:buChar char="•"/>
              <a:defRPr/>
            </a:lvl1pPr>
            <a:lvl2pPr marL="742950" indent="-107950" algn="l" rtl="0">
              <a:spcBef>
                <a:spcPts val="560"/>
              </a:spcBef>
              <a:buClr>
                <a:schemeClr val="dk1"/>
              </a:buClr>
              <a:buFont typeface="Calibri"/>
              <a:buChar char="–"/>
              <a:defRPr/>
            </a:lvl2pPr>
            <a:lvl3pPr marL="1143000" indent="-76200" algn="l" rtl="0">
              <a:spcBef>
                <a:spcPts val="480"/>
              </a:spcBef>
              <a:buClr>
                <a:schemeClr val="dk1"/>
              </a:buClr>
              <a:buFont typeface="Calibri"/>
              <a:buChar char="•"/>
              <a:defRPr/>
            </a:lvl3pPr>
            <a:lvl4pPr marL="1600200" indent="-101600" algn="l" rtl="0">
              <a:spcBef>
                <a:spcPts val="400"/>
              </a:spcBef>
              <a:buClr>
                <a:schemeClr val="dk1"/>
              </a:buClr>
              <a:buFont typeface="Calibri"/>
              <a:buChar char="–"/>
              <a:defRPr/>
            </a:lvl4pPr>
            <a:lvl5pPr marL="2057400" indent="-101600" algn="l" rtl="0">
              <a:spcBef>
                <a:spcPts val="400"/>
              </a:spcBef>
              <a:buClr>
                <a:schemeClr val="dk1"/>
              </a:buClr>
              <a:buFont typeface="Calibri"/>
              <a:buChar char="»"/>
              <a:defRPr/>
            </a:lvl5pPr>
            <a:lvl6pPr marL="2514600" indent="-101600" algn="l" rtl="0">
              <a:spcBef>
                <a:spcPts val="400"/>
              </a:spcBef>
              <a:buClr>
                <a:schemeClr val="dk1"/>
              </a:buClr>
              <a:buFont typeface="Calibri"/>
              <a:buChar char="•"/>
              <a:defRPr/>
            </a:lvl6pPr>
            <a:lvl7pPr marL="2971800" indent="-101600" algn="l" rtl="0">
              <a:spcBef>
                <a:spcPts val="400"/>
              </a:spcBef>
              <a:buClr>
                <a:schemeClr val="dk1"/>
              </a:buClr>
              <a:buFont typeface="Calibri"/>
              <a:buChar char="•"/>
              <a:defRPr/>
            </a:lvl7pPr>
            <a:lvl8pPr marL="3429000" indent="-101600" algn="l" rtl="0">
              <a:spcBef>
                <a:spcPts val="400"/>
              </a:spcBef>
              <a:buClr>
                <a:schemeClr val="dk1"/>
              </a:buClr>
              <a:buFont typeface="Calibri"/>
              <a:buChar char="•"/>
              <a:defRPr/>
            </a:lvl8pPr>
            <a:lvl9pPr marL="3886200" indent="-101600" algn="l" rtl="0">
              <a:spcBef>
                <a:spcPts val="400"/>
              </a:spcBef>
              <a:buClr>
                <a:schemeClr val="dk1"/>
              </a:buClr>
              <a:buFont typeface="Calibri"/>
              <a:buChar char="•"/>
              <a:defRPr/>
            </a:lvl9pPr>
          </a:lstStyle>
          <a:p>
            <a:endParaRPr/>
          </a:p>
        </p:txBody>
      </p:sp>
      <p:sp>
        <p:nvSpPr>
          <p:cNvPr id="37" name="Shape 37"/>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38" name="Shape 38"/>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indent="0" algn="ct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39" name="Shape 39"/>
          <p:cNvSpPr txBox="1">
            <a:spLocks noGrp="1"/>
          </p:cNvSpPr>
          <p:nvPr>
            <p:ph type="sldNum" idx="12"/>
          </p:nvPr>
        </p:nvSpPr>
        <p:spPr>
          <a:xfrm>
            <a:off x="6553200" y="4767262"/>
            <a:ext cx="2133599" cy="273843"/>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722312" y="3305175"/>
            <a:ext cx="7772400" cy="1021556"/>
          </a:xfrm>
          <a:prstGeom prst="rect">
            <a:avLst/>
          </a:prstGeom>
          <a:noFill/>
          <a:ln>
            <a:noFill/>
          </a:ln>
        </p:spPr>
        <p:txBody>
          <a:bodyPr lIns="91425" tIns="91425" rIns="91425" bIns="91425" anchor="t" anchorCtr="0"/>
          <a:lstStyle>
            <a:lvl1pPr algn="l"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42" name="Shape 42"/>
          <p:cNvSpPr txBox="1">
            <a:spLocks noGrp="1"/>
          </p:cNvSpPr>
          <p:nvPr>
            <p:ph type="body" idx="1"/>
          </p:nvPr>
        </p:nvSpPr>
        <p:spPr>
          <a:xfrm>
            <a:off x="722312" y="2180034"/>
            <a:ext cx="7772400" cy="1125140"/>
          </a:xfrm>
          <a:prstGeom prst="rect">
            <a:avLst/>
          </a:prstGeom>
          <a:noFill/>
          <a:ln>
            <a:noFill/>
          </a:ln>
        </p:spPr>
        <p:txBody>
          <a:bodyPr lIns="91425" tIns="91425" rIns="91425" bIns="91425" anchor="b" anchorCtr="0"/>
          <a:lstStyle>
            <a:lvl1pPr marL="0" indent="0" rtl="0">
              <a:buClr>
                <a:srgbClr val="888888"/>
              </a:buClr>
              <a:buFont typeface="Calibri"/>
              <a:buNone/>
              <a:defRPr/>
            </a:lvl1pPr>
            <a:lvl2pPr marL="457200" indent="0" rtl="0">
              <a:buClr>
                <a:srgbClr val="888888"/>
              </a:buClr>
              <a:buFont typeface="Calibri"/>
              <a:buNone/>
              <a:defRPr/>
            </a:lvl2pPr>
            <a:lvl3pPr marL="914400" indent="0" rtl="0">
              <a:buClr>
                <a:srgbClr val="888888"/>
              </a:buClr>
              <a:buFont typeface="Calibri"/>
              <a:buNone/>
              <a:defRPr/>
            </a:lvl3pPr>
            <a:lvl4pPr marL="1371600" indent="0" rtl="0">
              <a:buClr>
                <a:srgbClr val="888888"/>
              </a:buClr>
              <a:buFont typeface="Calibri"/>
              <a:buNone/>
              <a:defRPr/>
            </a:lvl4pPr>
            <a:lvl5pPr marL="1828800" indent="0" rtl="0">
              <a:buClr>
                <a:srgbClr val="888888"/>
              </a:buClr>
              <a:buFont typeface="Calibri"/>
              <a:buNone/>
              <a:defRPr/>
            </a:lvl5pPr>
            <a:lvl6pPr marL="2286000" indent="0" rtl="0">
              <a:buClr>
                <a:srgbClr val="888888"/>
              </a:buClr>
              <a:buFont typeface="Calibri"/>
              <a:buNone/>
              <a:defRPr/>
            </a:lvl6pPr>
            <a:lvl7pPr marL="2743200" indent="0" rtl="0">
              <a:buClr>
                <a:srgbClr val="888888"/>
              </a:buClr>
              <a:buFont typeface="Calibri"/>
              <a:buNone/>
              <a:defRPr/>
            </a:lvl7pPr>
            <a:lvl8pPr marL="3200400" indent="0" rtl="0">
              <a:buClr>
                <a:srgbClr val="888888"/>
              </a:buClr>
              <a:buFont typeface="Calibri"/>
              <a:buNone/>
              <a:defRPr/>
            </a:lvl8pPr>
            <a:lvl9pPr marL="3657600" indent="0" rtl="0">
              <a:buClr>
                <a:srgbClr val="888888"/>
              </a:buClr>
              <a:buFont typeface="Calibri"/>
              <a:buNone/>
              <a:defRPr/>
            </a:lvl9pPr>
          </a:lstStyle>
          <a:p>
            <a:endParaRPr/>
          </a:p>
        </p:txBody>
      </p:sp>
      <p:sp>
        <p:nvSpPr>
          <p:cNvPr id="43" name="Shape 43"/>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44" name="Shape 44"/>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indent="0" algn="ct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45" name="Shape 45"/>
          <p:cNvSpPr txBox="1">
            <a:spLocks noGrp="1"/>
          </p:cNvSpPr>
          <p:nvPr>
            <p:ph type="sldNum" idx="12"/>
          </p:nvPr>
        </p:nvSpPr>
        <p:spPr>
          <a:xfrm>
            <a:off x="6553200" y="4767262"/>
            <a:ext cx="2133599" cy="273843"/>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250"/>
          </a:xfrm>
          <a:prstGeom prst="rect">
            <a:avLst/>
          </a:prstGeom>
        </p:spPr>
        <p:txBody>
          <a:bodyPr lIns="91425" tIns="91425" rIns="91425" bIns="91425" anchor="b" anchorCtr="0"/>
          <a:lstStyle>
            <a:lvl1pPr marL="0">
              <a:buClr>
                <a:schemeClr val="dk1"/>
              </a:buClr>
              <a:buSzPct val="100000"/>
              <a:buNone/>
              <a:defRPr sz="3600" b="1">
                <a:solidFill>
                  <a:schemeClr val="dk1"/>
                </a:solidFill>
              </a:defRPr>
            </a:lvl1pPr>
            <a:lvl2pPr marL="0" indent="228600">
              <a:buClr>
                <a:schemeClr val="dk1"/>
              </a:buClr>
              <a:buSzPct val="100000"/>
              <a:buNone/>
              <a:defRPr sz="3600" b="1">
                <a:solidFill>
                  <a:schemeClr val="dk1"/>
                </a:solidFill>
              </a:defRPr>
            </a:lvl2pPr>
            <a:lvl3pPr marL="0" indent="228600">
              <a:buClr>
                <a:schemeClr val="dk1"/>
              </a:buClr>
              <a:buSzPct val="100000"/>
              <a:buNone/>
              <a:defRPr sz="3600" b="1">
                <a:solidFill>
                  <a:schemeClr val="dk1"/>
                </a:solidFill>
              </a:defRPr>
            </a:lvl3pPr>
            <a:lvl4pPr marL="0" indent="228600">
              <a:buClr>
                <a:schemeClr val="dk1"/>
              </a:buClr>
              <a:buSzPct val="100000"/>
              <a:buNone/>
              <a:defRPr sz="3600" b="1">
                <a:solidFill>
                  <a:schemeClr val="dk1"/>
                </a:solidFill>
              </a:defRPr>
            </a:lvl4pPr>
            <a:lvl5pPr marL="0" indent="228600">
              <a:buClr>
                <a:schemeClr val="dk1"/>
              </a:buClr>
              <a:buSzPct val="100000"/>
              <a:buNone/>
              <a:defRPr sz="3600" b="1">
                <a:solidFill>
                  <a:schemeClr val="dk1"/>
                </a:solidFill>
              </a:defRPr>
            </a:lvl5pPr>
            <a:lvl6pPr marL="0" indent="228600">
              <a:buClr>
                <a:schemeClr val="dk1"/>
              </a:buClr>
              <a:buSzPct val="100000"/>
              <a:buNone/>
              <a:defRPr sz="3600" b="1">
                <a:solidFill>
                  <a:schemeClr val="dk1"/>
                </a:solidFill>
              </a:defRPr>
            </a:lvl6pPr>
            <a:lvl7pPr marL="0" indent="228600">
              <a:buClr>
                <a:schemeClr val="dk1"/>
              </a:buClr>
              <a:buSzPct val="100000"/>
              <a:buNone/>
              <a:defRPr sz="3600" b="1">
                <a:solidFill>
                  <a:schemeClr val="dk1"/>
                </a:solidFill>
              </a:defRPr>
            </a:lvl7pPr>
            <a:lvl8pPr marL="0" indent="228600">
              <a:buClr>
                <a:schemeClr val="dk1"/>
              </a:buClr>
              <a:buSzPct val="100000"/>
              <a:buNone/>
              <a:defRPr sz="3600" b="1">
                <a:solidFill>
                  <a:schemeClr val="dk1"/>
                </a:solidFill>
              </a:defRPr>
            </a:lvl8pPr>
            <a:lvl9pPr marL="0" indent="228600">
              <a:buClr>
                <a:schemeClr val="dk1"/>
              </a:buClr>
              <a:buSzPct val="100000"/>
              <a:buNone/>
              <a:defRPr sz="3600" b="1">
                <a:solidFill>
                  <a:schemeClr val="dk1"/>
                </a:solidFill>
              </a:defRPr>
            </a:lvl9pPr>
          </a:lstStyle>
          <a:p>
            <a:endParaRPr/>
          </a:p>
        </p:txBody>
      </p:sp>
      <p:sp>
        <p:nvSpPr>
          <p:cNvPr id="6" name="Shape 6"/>
          <p:cNvSpPr txBox="1">
            <a:spLocks noGrp="1"/>
          </p:cNvSpPr>
          <p:nvPr>
            <p:ph type="body" idx="1"/>
          </p:nvPr>
        </p:nvSpPr>
        <p:spPr>
          <a:xfrm>
            <a:off x="457200" y="1200150"/>
            <a:ext cx="8229600" cy="3725680"/>
          </a:xfrm>
          <a:prstGeom prst="rect">
            <a:avLst/>
          </a:prstGeom>
        </p:spPr>
        <p:txBody>
          <a:bodyPr lIns="91425" tIns="91425" rIns="91425" bIns="91425" anchor="t" anchorCtr="0"/>
          <a:lstStyle>
            <a:lvl1pPr marL="342900" indent="-152400">
              <a:spcBef>
                <a:spcPts val="600"/>
              </a:spcBef>
              <a:buClr>
                <a:schemeClr val="dk1"/>
              </a:buClr>
              <a:buSzPct val="100000"/>
              <a:defRPr sz="3000">
                <a:solidFill>
                  <a:schemeClr val="dk1"/>
                </a:solidFill>
              </a:defRPr>
            </a:lvl1pPr>
            <a:lvl2pPr marL="742950" indent="-133350">
              <a:spcBef>
                <a:spcPts val="480"/>
              </a:spcBef>
              <a:buClr>
                <a:schemeClr val="dk1"/>
              </a:buClr>
              <a:buSzPct val="100000"/>
              <a:defRPr sz="2400">
                <a:solidFill>
                  <a:schemeClr val="dk1"/>
                </a:solidFill>
              </a:defRPr>
            </a:lvl2pPr>
            <a:lvl3pPr marL="1143000" indent="-76200">
              <a:spcBef>
                <a:spcPts val="480"/>
              </a:spcBef>
              <a:buClr>
                <a:schemeClr val="dk1"/>
              </a:buClr>
              <a:buSzPct val="100000"/>
              <a:defRPr sz="2400">
                <a:solidFill>
                  <a:schemeClr val="dk1"/>
                </a:solidFill>
              </a:defRPr>
            </a:lvl3pPr>
            <a:lvl4pPr marL="1600200" indent="-114300">
              <a:spcBef>
                <a:spcPts val="360"/>
              </a:spcBef>
              <a:buClr>
                <a:schemeClr val="dk1"/>
              </a:buClr>
              <a:buSzPct val="100000"/>
              <a:defRPr sz="1800">
                <a:solidFill>
                  <a:schemeClr val="dk1"/>
                </a:solidFill>
              </a:defRPr>
            </a:lvl4pPr>
            <a:lvl5pPr marL="2057400" indent="-114300">
              <a:spcBef>
                <a:spcPts val="360"/>
              </a:spcBef>
              <a:buClr>
                <a:schemeClr val="dk1"/>
              </a:buClr>
              <a:buSzPct val="100000"/>
              <a:defRPr sz="1800">
                <a:solidFill>
                  <a:schemeClr val="dk1"/>
                </a:solidFill>
              </a:defRPr>
            </a:lvl5pPr>
            <a:lvl6pPr marL="2514600" indent="-114300">
              <a:spcBef>
                <a:spcPts val="360"/>
              </a:spcBef>
              <a:buClr>
                <a:schemeClr val="dk1"/>
              </a:buClr>
              <a:buSzPct val="100000"/>
              <a:defRPr sz="1800">
                <a:solidFill>
                  <a:schemeClr val="dk1"/>
                </a:solidFill>
              </a:defRPr>
            </a:lvl6pPr>
            <a:lvl7pPr marL="2971800" indent="-114300">
              <a:spcBef>
                <a:spcPts val="360"/>
              </a:spcBef>
              <a:buClr>
                <a:schemeClr val="dk1"/>
              </a:buClr>
              <a:buSzPct val="100000"/>
              <a:defRPr sz="1800">
                <a:solidFill>
                  <a:schemeClr val="dk1"/>
                </a:solidFill>
              </a:defRPr>
            </a:lvl7pPr>
            <a:lvl8pPr marL="3429000" indent="-114300">
              <a:spcBef>
                <a:spcPts val="360"/>
              </a:spcBef>
              <a:buClr>
                <a:schemeClr val="dk1"/>
              </a:buClr>
              <a:buSzPct val="100000"/>
              <a:defRPr sz="1800">
                <a:solidFill>
                  <a:schemeClr val="dk1"/>
                </a:solidFill>
              </a:defRPr>
            </a:lvl8pPr>
            <a:lvl9pPr marL="3886200" indent="-114300">
              <a:spcBef>
                <a:spcPts val="360"/>
              </a:spcBef>
              <a:buClr>
                <a:schemeClr val="dk1"/>
              </a:buClr>
              <a:buSzPct val="100000"/>
              <a:defRPr sz="1800">
                <a:solidFill>
                  <a:schemeClr val="dk1"/>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a:lvl1pPr>
            <a:lvl2pPr marL="0" marR="0" indent="0" algn="l" rtl="0">
              <a:defRPr/>
            </a:lvl2pPr>
            <a:lvl3pPr marL="0" marR="0" indent="0" algn="l" rtl="0">
              <a:defRPr/>
            </a:lvl3pPr>
            <a:lvl4pPr marL="0" marR="0" indent="0" algn="l" rtl="0">
              <a:defRPr/>
            </a:lvl4pPr>
            <a:lvl5pPr marL="0" marR="0" indent="0" algn="l" rtl="0">
              <a:defRPr/>
            </a:lvl5pPr>
            <a:lvl6pPr marL="0" marR="0" indent="0" algn="l" rtl="0">
              <a:defRPr/>
            </a:lvl6pPr>
            <a:lvl7pPr marL="0" marR="0" indent="0" algn="l" rtl="0">
              <a:defRPr/>
            </a:lvl7pPr>
            <a:lvl8pPr marL="0" marR="0" indent="0" algn="l" rtl="0">
              <a:defRPr/>
            </a:lvl8pPr>
            <a:lvl9pPr marL="0" marR="0" indent="0" algn="l" rtl="0">
              <a:defRPr/>
            </a:lvl9pPr>
          </a:lstStyle>
          <a:p>
            <a:endParaRPr/>
          </a:p>
        </p:txBody>
      </p:sp>
      <p:sp>
        <p:nvSpPr>
          <p:cNvPr id="24" name="Shape 24"/>
          <p:cNvSpPr txBox="1">
            <a:spLocks noGrp="1"/>
          </p:cNvSpPr>
          <p:nvPr>
            <p:ph type="body" idx="1"/>
          </p:nvPr>
        </p:nvSpPr>
        <p:spPr>
          <a:xfrm>
            <a:off x="457200" y="1200150"/>
            <a:ext cx="8229600" cy="3394472"/>
          </a:xfrm>
          <a:prstGeom prst="rect">
            <a:avLst/>
          </a:prstGeom>
          <a:noFill/>
          <a:ln>
            <a:noFill/>
          </a:ln>
        </p:spPr>
        <p:txBody>
          <a:bodyPr lIns="91425" tIns="91425" rIns="91425" bIns="91425" anchor="t" anchorCtr="0"/>
          <a:lstStyle>
            <a:lvl1pPr marL="342900" marR="0" indent="-139700" algn="l" rtl="0">
              <a:spcBef>
                <a:spcPts val="640"/>
              </a:spcBef>
              <a:buClr>
                <a:schemeClr val="dk1"/>
              </a:buClr>
              <a:buFont typeface="Calibri"/>
              <a:buChar char="•"/>
              <a:defRPr/>
            </a:lvl1pPr>
            <a:lvl2pPr marL="742950" marR="0" indent="-107950" algn="l" rtl="0">
              <a:spcBef>
                <a:spcPts val="560"/>
              </a:spcBef>
              <a:buClr>
                <a:schemeClr val="dk1"/>
              </a:buClr>
              <a:buFont typeface="Calibri"/>
              <a:buChar char="–"/>
              <a:defRPr/>
            </a:lvl2pPr>
            <a:lvl3pPr marL="1143000" marR="0" indent="-76200" algn="l" rtl="0">
              <a:spcBef>
                <a:spcPts val="480"/>
              </a:spcBef>
              <a:buClr>
                <a:schemeClr val="dk1"/>
              </a:buClr>
              <a:buFont typeface="Calibri"/>
              <a:buChar char="•"/>
              <a:defRPr/>
            </a:lvl3pPr>
            <a:lvl4pPr marL="1600200" marR="0" indent="-101600" algn="l" rtl="0">
              <a:spcBef>
                <a:spcPts val="400"/>
              </a:spcBef>
              <a:buClr>
                <a:schemeClr val="dk1"/>
              </a:buClr>
              <a:buFont typeface="Calibri"/>
              <a:buChar char="–"/>
              <a:defRPr/>
            </a:lvl4pPr>
            <a:lvl5pPr marL="2057400" marR="0" indent="-101600" algn="l" rtl="0">
              <a:spcBef>
                <a:spcPts val="400"/>
              </a:spcBef>
              <a:buClr>
                <a:schemeClr val="dk1"/>
              </a:buClr>
              <a:buFont typeface="Calibri"/>
              <a:buChar char="»"/>
              <a:defRPr/>
            </a:lvl5pPr>
            <a:lvl6pPr marL="2514600" marR="0" indent="-101600" algn="l" rtl="0">
              <a:spcBef>
                <a:spcPts val="400"/>
              </a:spcBef>
              <a:buClr>
                <a:schemeClr val="dk1"/>
              </a:buClr>
              <a:buFont typeface="Calibri"/>
              <a:buChar char="•"/>
              <a:defRPr/>
            </a:lvl6pPr>
            <a:lvl7pPr marL="2971800" marR="0" indent="-101600" algn="l" rtl="0">
              <a:spcBef>
                <a:spcPts val="400"/>
              </a:spcBef>
              <a:buClr>
                <a:schemeClr val="dk1"/>
              </a:buClr>
              <a:buFont typeface="Calibri"/>
              <a:buChar char="•"/>
              <a:defRPr/>
            </a:lvl7pPr>
            <a:lvl8pPr marL="3429000" marR="0" indent="-101600" algn="l" rtl="0">
              <a:spcBef>
                <a:spcPts val="400"/>
              </a:spcBef>
              <a:buClr>
                <a:schemeClr val="dk1"/>
              </a:buClr>
              <a:buFont typeface="Calibri"/>
              <a:buChar char="•"/>
              <a:defRPr/>
            </a:lvl8pPr>
            <a:lvl9pPr marL="3886200" marR="0" indent="-101600" algn="l" rtl="0">
              <a:spcBef>
                <a:spcPts val="400"/>
              </a:spcBef>
              <a:buClr>
                <a:schemeClr val="dk1"/>
              </a:buClr>
              <a:buFont typeface="Calibri"/>
              <a:buChar char="•"/>
              <a:defRPr/>
            </a:lvl9pPr>
          </a:lstStyle>
          <a:p>
            <a:endParaRPr/>
          </a:p>
        </p:txBody>
      </p:sp>
      <p:sp>
        <p:nvSpPr>
          <p:cNvPr id="25" name="Shape 25"/>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26" name="Shape 26"/>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indent="0" algn="ct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27" name="Shape 27"/>
          <p:cNvSpPr txBox="1">
            <a:spLocks noGrp="1"/>
          </p:cNvSpPr>
          <p:nvPr>
            <p:ph type="sldNum" idx="12"/>
          </p:nvPr>
        </p:nvSpPr>
        <p:spPr>
          <a:xfrm>
            <a:off x="6553200" y="4767262"/>
            <a:ext cx="2133599" cy="273843"/>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comments" Target="../comments/comment5.xml"/><Relationship Id="rId5" Type="http://schemas.openxmlformats.org/officeDocument/2006/relationships/image" Target="../media/image1.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comments" Target="../comments/comment6.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comments" Target="../comments/comment7.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omments" Target="../comments/comment8.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comments" Target="../comments/comment9.xml"/><Relationship Id="rId5" Type="http://schemas.openxmlformats.org/officeDocument/2006/relationships/image" Target="../media/image15.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comments" Target="../comments/comment10.xml"/><Relationship Id="rId2" Type="http://schemas.openxmlformats.org/officeDocument/2006/relationships/notesSlide" Target="../notesSlides/notesSlide29.xml"/><Relationship Id="rId1" Type="http://schemas.openxmlformats.org/officeDocument/2006/relationships/slideLayout" Target="../slideLayouts/slideLayout8.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comments" Target="../comments/commen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8.xml"/><Relationship Id="rId6" Type="http://schemas.openxmlformats.org/officeDocument/2006/relationships/comments" Target="../comments/comment11.xml"/><Relationship Id="rId5" Type="http://schemas.openxmlformats.org/officeDocument/2006/relationships/image" Target="../media/image22.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1.xml"/><Relationship Id="rId1" Type="http://schemas.openxmlformats.org/officeDocument/2006/relationships/slideLayout" Target="../slideLayouts/slideLayout8.xml"/><Relationship Id="rId5" Type="http://schemas.openxmlformats.org/officeDocument/2006/relationships/image" Target="../media/image2.png"/><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comments" Target="../comments/comment3.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hyperlink" Target="http://www.bibme.org/"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hyperlink" Target="http://citeseerx.ist.psu.edu/viewdoc/download?doi=10.1.1.195.5082&amp;rep=rep1&amp;type=pdf" TargetMode="External"/><Relationship Id="rId5" Type="http://schemas.openxmlformats.org/officeDocument/2006/relationships/hyperlink" Target="http://digitalcommons.ilr.cornell.edu/workingpapers/122/" TargetMode="External"/><Relationship Id="rId4" Type="http://schemas.openxmlformats.org/officeDocument/2006/relationships/hyperlink" Target="http://www.npr.org/2014/04/02/297714630/changing-the-face-of-astronomy-research"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comments" Target="../comments/comment4.xml"/><Relationship Id="rId5" Type="http://schemas.openxmlformats.org/officeDocument/2006/relationships/image" Target="../media/image6.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Shape 98"/>
          <p:cNvPicPr preferRelativeResize="0"/>
          <p:nvPr/>
        </p:nvPicPr>
        <p:blipFill rotWithShape="1">
          <a:blip r:embed="rId3"/>
          <a:srcRect/>
          <a:stretch/>
        </p:blipFill>
        <p:spPr>
          <a:xfrm>
            <a:off x="1660249" y="2667900"/>
            <a:ext cx="1689299" cy="2122200"/>
          </a:xfrm>
          <a:prstGeom prst="rect">
            <a:avLst/>
          </a:prstGeom>
          <a:noFill/>
          <a:ln>
            <a:noFill/>
          </a:ln>
        </p:spPr>
      </p:pic>
      <p:sp>
        <p:nvSpPr>
          <p:cNvPr id="99" name="Shape 99"/>
          <p:cNvSpPr txBox="1">
            <a:spLocks noGrp="1"/>
          </p:cNvSpPr>
          <p:nvPr>
            <p:ph type="ctrTitle"/>
          </p:nvPr>
        </p:nvSpPr>
        <p:spPr>
          <a:xfrm>
            <a:off x="685800" y="416596"/>
            <a:ext cx="7772400" cy="2345100"/>
          </a:xfrm>
          <a:prstGeom prst="rect">
            <a:avLst/>
          </a:prstGeom>
          <a:noFill/>
          <a:ln>
            <a:noFill/>
          </a:ln>
        </p:spPr>
        <p:txBody>
          <a:bodyPr lIns="91425" tIns="45700" rIns="91425" bIns="45700" anchor="ctr" anchorCtr="0">
            <a:noAutofit/>
          </a:bodyPr>
          <a:lstStyle/>
          <a:p>
            <a:pPr marL="0" marR="0" lvl="0" indent="0" algn="ctr" rtl="0">
              <a:spcBef>
                <a:spcPts val="0"/>
              </a:spcBef>
              <a:buClr>
                <a:srgbClr val="FF0000"/>
              </a:buClr>
              <a:buSzPct val="25000"/>
              <a:buFont typeface="Calibri"/>
              <a:buNone/>
            </a:pPr>
            <a:r>
              <a:rPr lang="en" sz="4000" b="1" i="0" u="none" strike="noStrike" cap="none" baseline="0">
                <a:latin typeface="Calibri"/>
                <a:ea typeface="Calibri"/>
                <a:cs typeface="Calibri"/>
                <a:sym typeface="Calibri"/>
              </a:rPr>
              <a:t>University of Arizona NASA AZ Space Grant Peer Engagement Study</a:t>
            </a:r>
          </a:p>
        </p:txBody>
      </p:sp>
      <p:sp>
        <p:nvSpPr>
          <p:cNvPr id="100" name="Shape 100"/>
          <p:cNvSpPr txBox="1">
            <a:spLocks noGrp="1"/>
          </p:cNvSpPr>
          <p:nvPr>
            <p:ph type="subTitle" idx="1"/>
          </p:nvPr>
        </p:nvSpPr>
        <p:spPr>
          <a:xfrm>
            <a:off x="3496625" y="2490650"/>
            <a:ext cx="4100699" cy="2147099"/>
          </a:xfrm>
          <a:prstGeom prst="rect">
            <a:avLst/>
          </a:prstGeom>
          <a:noFill/>
          <a:ln>
            <a:noFill/>
          </a:ln>
        </p:spPr>
        <p:txBody>
          <a:bodyPr lIns="91425" tIns="45700" rIns="91425" bIns="45700" anchor="t" anchorCtr="0">
            <a:noAutofit/>
          </a:bodyPr>
          <a:lstStyle/>
          <a:p>
            <a:pPr marL="0" marR="0" lvl="0" indent="0" rtl="0">
              <a:spcBef>
                <a:spcPts val="0"/>
              </a:spcBef>
              <a:buClr>
                <a:srgbClr val="888888"/>
              </a:buClr>
              <a:buSzPct val="25000"/>
              <a:buFont typeface="Calibri"/>
              <a:buNone/>
            </a:pPr>
            <a:r>
              <a:rPr lang="en" sz="2000" b="1">
                <a:solidFill>
                  <a:srgbClr val="666666"/>
                </a:solidFill>
                <a:latin typeface="Calibri"/>
                <a:ea typeface="Calibri"/>
                <a:cs typeface="Calibri"/>
                <a:sym typeface="Calibri"/>
              </a:rPr>
              <a:t>Daniel Diaz-Brown</a:t>
            </a:r>
            <a:br>
              <a:rPr lang="en" sz="2000" b="1">
                <a:solidFill>
                  <a:srgbClr val="666666"/>
                </a:solidFill>
                <a:latin typeface="Calibri"/>
                <a:ea typeface="Calibri"/>
                <a:cs typeface="Calibri"/>
                <a:sym typeface="Calibri"/>
              </a:rPr>
            </a:br>
            <a:r>
              <a:rPr lang="en" sz="2000" b="1">
                <a:solidFill>
                  <a:srgbClr val="666666"/>
                </a:solidFill>
                <a:latin typeface="Calibri"/>
                <a:ea typeface="Calibri"/>
                <a:cs typeface="Calibri"/>
                <a:sym typeface="Calibri"/>
              </a:rPr>
              <a:t>Ariel Fry</a:t>
            </a:r>
            <a:br>
              <a:rPr lang="en" sz="2000" b="1">
                <a:solidFill>
                  <a:srgbClr val="666666"/>
                </a:solidFill>
                <a:latin typeface="Calibri"/>
                <a:ea typeface="Calibri"/>
                <a:cs typeface="Calibri"/>
                <a:sym typeface="Calibri"/>
              </a:rPr>
            </a:br>
            <a:r>
              <a:rPr lang="en" sz="2000" b="1">
                <a:solidFill>
                  <a:srgbClr val="666666"/>
                </a:solidFill>
                <a:latin typeface="Calibri"/>
                <a:ea typeface="Calibri"/>
                <a:cs typeface="Calibri"/>
                <a:sym typeface="Calibri"/>
              </a:rPr>
              <a:t>Beza Gebru</a:t>
            </a:r>
            <a:br>
              <a:rPr lang="en" sz="2000" b="1">
                <a:solidFill>
                  <a:srgbClr val="666666"/>
                </a:solidFill>
                <a:latin typeface="Calibri"/>
                <a:ea typeface="Calibri"/>
                <a:cs typeface="Calibri"/>
                <a:sym typeface="Calibri"/>
              </a:rPr>
            </a:br>
            <a:r>
              <a:rPr lang="en" sz="2000" b="1">
                <a:solidFill>
                  <a:srgbClr val="666666"/>
                </a:solidFill>
                <a:latin typeface="Calibri"/>
                <a:ea typeface="Calibri"/>
                <a:cs typeface="Calibri"/>
                <a:sym typeface="Calibri"/>
              </a:rPr>
              <a:t>Dana Lerch</a:t>
            </a:r>
          </a:p>
          <a:p>
            <a:pPr marL="0" marR="0" lvl="0" indent="0" rtl="0">
              <a:spcBef>
                <a:spcPts val="0"/>
              </a:spcBef>
              <a:buClr>
                <a:srgbClr val="888888"/>
              </a:buClr>
              <a:buSzPct val="25000"/>
              <a:buFont typeface="Calibri"/>
              <a:buNone/>
            </a:pPr>
            <a:r>
              <a:rPr lang="en" sz="2000" b="1">
                <a:solidFill>
                  <a:srgbClr val="666666"/>
                </a:solidFill>
                <a:latin typeface="Calibri"/>
                <a:ea typeface="Calibri"/>
                <a:cs typeface="Calibri"/>
                <a:sym typeface="Calibri"/>
              </a:rPr>
              <a:t>Yvette-Marie Margaillan</a:t>
            </a:r>
            <a:br>
              <a:rPr lang="en" sz="2000" b="1">
                <a:solidFill>
                  <a:srgbClr val="666666"/>
                </a:solidFill>
                <a:latin typeface="Calibri"/>
                <a:ea typeface="Calibri"/>
                <a:cs typeface="Calibri"/>
                <a:sym typeface="Calibri"/>
              </a:rPr>
            </a:br>
            <a:r>
              <a:rPr lang="en" sz="2000" b="1">
                <a:solidFill>
                  <a:srgbClr val="666666"/>
                </a:solidFill>
                <a:latin typeface="Calibri"/>
                <a:ea typeface="Calibri"/>
                <a:cs typeface="Calibri"/>
                <a:sym typeface="Calibri"/>
              </a:rPr>
              <a:t>Leila Shevins</a:t>
            </a:r>
          </a:p>
          <a:p>
            <a:pPr marL="0" marR="0" lvl="0" indent="0" rtl="0">
              <a:spcBef>
                <a:spcPts val="0"/>
              </a:spcBef>
              <a:buClr>
                <a:srgbClr val="888888"/>
              </a:buClr>
              <a:buSzPct val="25000"/>
              <a:buFont typeface="Calibri"/>
              <a:buNone/>
            </a:pPr>
            <a:r>
              <a:rPr lang="en" sz="2000" b="1">
                <a:solidFill>
                  <a:srgbClr val="666666"/>
                </a:solidFill>
                <a:latin typeface="Calibri"/>
                <a:ea typeface="Calibri"/>
                <a:cs typeface="Calibri"/>
                <a:sym typeface="Calibri"/>
              </a:rPr>
              <a:t>Stephanie Wogan</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algn="ctr" rtl="0">
              <a:buNone/>
            </a:pPr>
            <a:r>
              <a:rPr lang="en">
                <a:latin typeface="Calibri"/>
                <a:ea typeface="Calibri"/>
                <a:cs typeface="Calibri"/>
                <a:sym typeface="Calibri"/>
              </a:rPr>
              <a:t>Who is Interested in STEM?</a:t>
            </a:r>
          </a:p>
        </p:txBody>
      </p:sp>
      <p:sp>
        <p:nvSpPr>
          <p:cNvPr id="178" name="Shape 178"/>
          <p:cNvSpPr txBox="1">
            <a:spLocks noGrp="1"/>
          </p:cNvSpPr>
          <p:nvPr>
            <p:ph type="body" idx="1"/>
          </p:nvPr>
        </p:nvSpPr>
        <p:spPr>
          <a:xfrm>
            <a:off x="767725" y="1352550"/>
            <a:ext cx="7489500" cy="3000900"/>
          </a:xfrm>
          <a:prstGeom prst="rect">
            <a:avLst/>
          </a:prstGeom>
        </p:spPr>
        <p:txBody>
          <a:bodyPr lIns="91425" tIns="91425" rIns="91425" bIns="91425" anchor="t" anchorCtr="0">
            <a:noAutofit/>
          </a:bodyPr>
          <a:lstStyle/>
          <a:p>
            <a:pPr lvl="0" rtl="0">
              <a:lnSpc>
                <a:spcPct val="100000"/>
              </a:lnSpc>
              <a:spcAft>
                <a:spcPts val="1000"/>
              </a:spcAft>
              <a:buNone/>
            </a:pPr>
            <a:r>
              <a:rPr lang="en" sz="2400">
                <a:latin typeface="Calibri"/>
                <a:ea typeface="Calibri"/>
                <a:cs typeface="Calibri"/>
                <a:sym typeface="Calibri"/>
              </a:rPr>
              <a:t>-According to our survey of 50 high-potential high school students from underprivileged areas, 84% of respondents show an interest in pursuing degrees in STEM</a:t>
            </a:r>
          </a:p>
          <a:p>
            <a:pPr lvl="0" rtl="0">
              <a:spcAft>
                <a:spcPts val="1000"/>
              </a:spcAft>
              <a:buNone/>
            </a:pPr>
            <a:r>
              <a:rPr lang="en" sz="2400">
                <a:latin typeface="Calibri"/>
                <a:ea typeface="Calibri"/>
                <a:cs typeface="Calibri"/>
                <a:sym typeface="Calibri"/>
              </a:rPr>
              <a:t>-All 50 participants showed an interest in pursuing at least a Bachelor’s degree</a:t>
            </a:r>
          </a:p>
          <a:p>
            <a:pPr lvl="0" rtl="0">
              <a:buNone/>
            </a:pPr>
            <a:r>
              <a:rPr lang="en" sz="2400">
                <a:latin typeface="Calibri"/>
                <a:ea typeface="Calibri"/>
                <a:cs typeface="Calibri"/>
                <a:sym typeface="Calibri"/>
              </a:rPr>
              <a:t>- 48 of the participants are minorities</a:t>
            </a:r>
          </a:p>
        </p:txBody>
      </p:sp>
      <p:pic>
        <p:nvPicPr>
          <p:cNvPr id="179" name="Shape 179"/>
          <p:cNvPicPr preferRelativeResize="0"/>
          <p:nvPr/>
        </p:nvPicPr>
        <p:blipFill>
          <a:blip r:embed="rId3"/>
          <a:stretch>
            <a:fillRect/>
          </a:stretch>
        </p:blipFill>
        <p:spPr>
          <a:xfrm>
            <a:off x="8257125" y="4355000"/>
            <a:ext cx="754700" cy="636100"/>
          </a:xfrm>
          <a:prstGeom prst="rect">
            <a:avLst/>
          </a:prstGeom>
        </p:spPr>
      </p:pic>
      <p:pic>
        <p:nvPicPr>
          <p:cNvPr id="180" name="Shape 180"/>
          <p:cNvPicPr preferRelativeResize="0"/>
          <p:nvPr/>
        </p:nvPicPr>
        <p:blipFill rotWithShape="1">
          <a:blip r:embed="rId4"/>
          <a:srcRect/>
          <a:stretch/>
        </p:blipFill>
        <p:spPr>
          <a:xfrm>
            <a:off x="213875" y="218325"/>
            <a:ext cx="670499" cy="809699"/>
          </a:xfrm>
          <a:prstGeom prst="rect">
            <a:avLst/>
          </a:prstGeom>
          <a:noFill/>
          <a:ln>
            <a:noFill/>
          </a:ln>
        </p:spPr>
      </p:pic>
      <p:sp>
        <p:nvSpPr>
          <p:cNvPr id="181" name="Shape 181"/>
          <p:cNvSpPr txBox="1"/>
          <p:nvPr/>
        </p:nvSpPr>
        <p:spPr>
          <a:xfrm>
            <a:off x="155275" y="4670250"/>
            <a:ext cx="6806699" cy="268799"/>
          </a:xfrm>
          <a:prstGeom prst="rect">
            <a:avLst/>
          </a:prstGeom>
        </p:spPr>
        <p:txBody>
          <a:bodyPr lIns="91425" tIns="91425" rIns="91425" bIns="91425" anchor="t" anchorCtr="0">
            <a:noAutofit/>
          </a:bodyPr>
          <a:lstStyle/>
          <a:p>
            <a:pPr>
              <a:buNone/>
            </a:pPr>
            <a:r>
              <a:rPr lang="en" sz="1200"/>
              <a:t>Survey conducted at the Be A Leader Foundation, Phoenix AZ</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762000" y="205975"/>
            <a:ext cx="7846800" cy="857400"/>
          </a:xfrm>
          <a:prstGeom prst="rect">
            <a:avLst/>
          </a:prstGeom>
        </p:spPr>
        <p:txBody>
          <a:bodyPr lIns="91425" tIns="91425" rIns="91425" bIns="91425" anchor="b" anchorCtr="0">
            <a:noAutofit/>
          </a:bodyPr>
          <a:lstStyle/>
          <a:p>
            <a:pPr>
              <a:buNone/>
            </a:pPr>
            <a:r>
              <a:rPr lang="en"/>
              <a:t>Breakdown by Ethnic Background</a:t>
            </a:r>
          </a:p>
        </p:txBody>
      </p:sp>
      <p:pic>
        <p:nvPicPr>
          <p:cNvPr id="187" name="Shape 187"/>
          <p:cNvPicPr preferRelativeResize="0"/>
          <p:nvPr/>
        </p:nvPicPr>
        <p:blipFill rotWithShape="1">
          <a:blip r:embed="rId3"/>
          <a:srcRect/>
          <a:stretch/>
        </p:blipFill>
        <p:spPr>
          <a:xfrm>
            <a:off x="91500" y="205975"/>
            <a:ext cx="670499" cy="809699"/>
          </a:xfrm>
          <a:prstGeom prst="rect">
            <a:avLst/>
          </a:prstGeom>
          <a:noFill/>
          <a:ln>
            <a:noFill/>
          </a:ln>
        </p:spPr>
      </p:pic>
      <p:pic>
        <p:nvPicPr>
          <p:cNvPr id="188" name="Shape 188"/>
          <p:cNvPicPr preferRelativeResize="0"/>
          <p:nvPr/>
        </p:nvPicPr>
        <p:blipFill>
          <a:blip r:embed="rId4"/>
          <a:stretch>
            <a:fillRect/>
          </a:stretch>
        </p:blipFill>
        <p:spPr>
          <a:xfrm>
            <a:off x="8230925" y="4399950"/>
            <a:ext cx="754700" cy="636100"/>
          </a:xfrm>
          <a:prstGeom prst="rect">
            <a:avLst/>
          </a:prstGeom>
        </p:spPr>
      </p:pic>
      <p:sp>
        <p:nvSpPr>
          <p:cNvPr id="189" name="Shape 189"/>
          <p:cNvSpPr txBox="1"/>
          <p:nvPr/>
        </p:nvSpPr>
        <p:spPr>
          <a:xfrm>
            <a:off x="155275" y="4767250"/>
            <a:ext cx="6806699" cy="268799"/>
          </a:xfrm>
          <a:prstGeom prst="rect">
            <a:avLst/>
          </a:prstGeom>
        </p:spPr>
        <p:txBody>
          <a:bodyPr lIns="91425" tIns="91425" rIns="91425" bIns="91425" anchor="t" anchorCtr="0">
            <a:noAutofit/>
          </a:bodyPr>
          <a:lstStyle/>
          <a:p>
            <a:pPr lvl="0" rtl="0">
              <a:buNone/>
            </a:pPr>
            <a:r>
              <a:rPr lang="en" sz="1200"/>
              <a:t>Survey conducted at the Be A Leader Foundation, Phoenix AZ</a:t>
            </a:r>
          </a:p>
        </p:txBody>
      </p:sp>
      <p:pic>
        <p:nvPicPr>
          <p:cNvPr id="190" name="Shape 190"/>
          <p:cNvPicPr preferRelativeResize="0"/>
          <p:nvPr/>
        </p:nvPicPr>
        <p:blipFill>
          <a:blip r:embed="rId5"/>
          <a:stretch>
            <a:fillRect/>
          </a:stretch>
        </p:blipFill>
        <p:spPr>
          <a:xfrm>
            <a:off x="1423887" y="1123125"/>
            <a:ext cx="6296225" cy="3563300"/>
          </a:xfrm>
          <a:prstGeom prst="rect">
            <a:avLst/>
          </a:prstGeom>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457200" y="434578"/>
            <a:ext cx="8229600" cy="857400"/>
          </a:xfrm>
          <a:prstGeom prst="rect">
            <a:avLst/>
          </a:prstGeom>
        </p:spPr>
        <p:txBody>
          <a:bodyPr lIns="91425" tIns="91425" rIns="91425" bIns="91425" anchor="b" anchorCtr="0">
            <a:noAutofit/>
          </a:bodyPr>
          <a:lstStyle/>
          <a:p>
            <a:pPr lvl="0" algn="ctr" rtl="0">
              <a:buNone/>
            </a:pPr>
            <a:r>
              <a:rPr lang="en">
                <a:latin typeface="Calibri"/>
                <a:ea typeface="Calibri"/>
                <a:cs typeface="Calibri"/>
                <a:sym typeface="Calibri"/>
              </a:rPr>
              <a:t>Past Recruitment Strategies</a:t>
            </a:r>
          </a:p>
        </p:txBody>
      </p:sp>
      <p:pic>
        <p:nvPicPr>
          <p:cNvPr id="196" name="Shape 196"/>
          <p:cNvPicPr preferRelativeResize="0"/>
          <p:nvPr/>
        </p:nvPicPr>
        <p:blipFill rotWithShape="1">
          <a:blip r:embed="rId3"/>
          <a:srcRect/>
          <a:stretch/>
        </p:blipFill>
        <p:spPr>
          <a:xfrm>
            <a:off x="213875" y="218325"/>
            <a:ext cx="670499" cy="809699"/>
          </a:xfrm>
          <a:prstGeom prst="rect">
            <a:avLst/>
          </a:prstGeom>
          <a:noFill/>
          <a:ln>
            <a:noFill/>
          </a:ln>
        </p:spPr>
      </p:pic>
      <p:pic>
        <p:nvPicPr>
          <p:cNvPr id="197" name="Shape 197"/>
          <p:cNvPicPr preferRelativeResize="0"/>
          <p:nvPr/>
        </p:nvPicPr>
        <p:blipFill>
          <a:blip r:embed="rId4"/>
          <a:stretch>
            <a:fillRect/>
          </a:stretch>
        </p:blipFill>
        <p:spPr>
          <a:xfrm>
            <a:off x="8257125" y="4355000"/>
            <a:ext cx="754700" cy="636100"/>
          </a:xfrm>
          <a:prstGeom prst="rect">
            <a:avLst/>
          </a:prstGeom>
        </p:spPr>
      </p:pic>
      <p:pic>
        <p:nvPicPr>
          <p:cNvPr id="198" name="Shape 198"/>
          <p:cNvPicPr preferRelativeResize="0"/>
          <p:nvPr/>
        </p:nvPicPr>
        <p:blipFill>
          <a:blip r:embed="rId5"/>
          <a:stretch>
            <a:fillRect/>
          </a:stretch>
        </p:blipFill>
        <p:spPr>
          <a:xfrm>
            <a:off x="268625" y="1341750"/>
            <a:ext cx="8418175" cy="3092374"/>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1371600" y="205975"/>
            <a:ext cx="5688300" cy="857400"/>
          </a:xfrm>
          <a:prstGeom prst="rect">
            <a:avLst/>
          </a:prstGeom>
        </p:spPr>
        <p:txBody>
          <a:bodyPr lIns="91425" tIns="91425" rIns="91425" bIns="91425" anchor="b" anchorCtr="0">
            <a:noAutofit/>
          </a:bodyPr>
          <a:lstStyle/>
          <a:p>
            <a:pPr lvl="0" rtl="0">
              <a:buNone/>
            </a:pPr>
            <a:r>
              <a:rPr lang="en">
                <a:latin typeface="Calibri"/>
                <a:ea typeface="Calibri"/>
                <a:cs typeface="Calibri"/>
                <a:sym typeface="Calibri"/>
              </a:rPr>
              <a:t>What Attracts Applicants?</a:t>
            </a:r>
          </a:p>
        </p:txBody>
      </p:sp>
      <p:sp>
        <p:nvSpPr>
          <p:cNvPr id="204" name="Shape 204"/>
          <p:cNvSpPr txBox="1">
            <a:spLocks noGrp="1"/>
          </p:cNvSpPr>
          <p:nvPr>
            <p:ph type="body" idx="1"/>
          </p:nvPr>
        </p:nvSpPr>
        <p:spPr>
          <a:xfrm>
            <a:off x="765225" y="1209000"/>
            <a:ext cx="8229600" cy="1415399"/>
          </a:xfrm>
          <a:prstGeom prst="rect">
            <a:avLst/>
          </a:prstGeom>
        </p:spPr>
        <p:txBody>
          <a:bodyPr lIns="91425" tIns="91425" rIns="91425" bIns="91425" anchor="t" anchorCtr="0">
            <a:noAutofit/>
          </a:bodyPr>
          <a:lstStyle/>
          <a:p>
            <a:pPr lvl="0" rtl="0">
              <a:lnSpc>
                <a:spcPct val="150000"/>
              </a:lnSpc>
              <a:buNone/>
            </a:pPr>
            <a:r>
              <a:rPr lang="en" sz="2000" b="1">
                <a:latin typeface="Calibri"/>
                <a:ea typeface="Calibri"/>
                <a:cs typeface="Calibri"/>
                <a:sym typeface="Calibri"/>
              </a:rPr>
              <a:t>Focus Groups and Peer Interviews with Student Organizations</a:t>
            </a:r>
          </a:p>
          <a:p>
            <a:pPr lvl="0" rtl="0">
              <a:buNone/>
            </a:pPr>
            <a:r>
              <a:rPr lang="en" sz="1800">
                <a:latin typeface="Calibri"/>
                <a:ea typeface="Calibri"/>
                <a:cs typeface="Calibri"/>
                <a:sym typeface="Calibri"/>
              </a:rPr>
              <a:t>African Student Association				Arizona Assurance</a:t>
            </a:r>
          </a:p>
          <a:p>
            <a:pPr lvl="0" rtl="0">
              <a:buNone/>
            </a:pPr>
            <a:r>
              <a:rPr lang="en" sz="1800">
                <a:latin typeface="Calibri"/>
                <a:ea typeface="Calibri"/>
                <a:cs typeface="Calibri"/>
                <a:sym typeface="Calibri"/>
              </a:rPr>
              <a:t>Eller Unity Board						Women in Engineering Association</a:t>
            </a:r>
          </a:p>
        </p:txBody>
      </p:sp>
      <p:pic>
        <p:nvPicPr>
          <p:cNvPr id="205" name="Shape 205"/>
          <p:cNvPicPr preferRelativeResize="0"/>
          <p:nvPr/>
        </p:nvPicPr>
        <p:blipFill>
          <a:blip r:embed="rId3"/>
          <a:stretch>
            <a:fillRect/>
          </a:stretch>
        </p:blipFill>
        <p:spPr>
          <a:xfrm>
            <a:off x="8257125" y="4355000"/>
            <a:ext cx="754700" cy="636100"/>
          </a:xfrm>
          <a:prstGeom prst="rect">
            <a:avLst/>
          </a:prstGeom>
        </p:spPr>
      </p:pic>
      <p:sp>
        <p:nvSpPr>
          <p:cNvPr id="206" name="Shape 206"/>
          <p:cNvSpPr txBox="1"/>
          <p:nvPr/>
        </p:nvSpPr>
        <p:spPr>
          <a:xfrm>
            <a:off x="765225" y="2849000"/>
            <a:ext cx="3636300" cy="1596599"/>
          </a:xfrm>
          <a:prstGeom prst="rect">
            <a:avLst/>
          </a:prstGeom>
        </p:spPr>
        <p:txBody>
          <a:bodyPr lIns="91425" tIns="91425" rIns="91425" bIns="91425" anchor="t" anchorCtr="0">
            <a:noAutofit/>
          </a:bodyPr>
          <a:lstStyle/>
          <a:p>
            <a:pPr lvl="0" rtl="0">
              <a:lnSpc>
                <a:spcPct val="115000"/>
              </a:lnSpc>
              <a:spcBef>
                <a:spcPts val="600"/>
              </a:spcBef>
              <a:buClr>
                <a:schemeClr val="dk1"/>
              </a:buClr>
              <a:buSzPct val="55000"/>
              <a:buFont typeface="Arial"/>
              <a:buNone/>
            </a:pPr>
            <a:r>
              <a:rPr lang="en" sz="2000" b="1">
                <a:solidFill>
                  <a:schemeClr val="dk1"/>
                </a:solidFill>
                <a:latin typeface="Calibri"/>
                <a:ea typeface="Calibri"/>
                <a:cs typeface="Calibri"/>
                <a:sym typeface="Calibri"/>
              </a:rPr>
              <a:t>What Works:</a:t>
            </a:r>
            <a:r>
              <a:rPr lang="en" sz="2000">
                <a:solidFill>
                  <a:schemeClr val="dk1"/>
                </a:solidFill>
                <a:latin typeface="Calibri"/>
                <a:ea typeface="Calibri"/>
                <a:cs typeface="Calibri"/>
                <a:sym typeface="Calibri"/>
              </a:rPr>
              <a:t> </a:t>
            </a:r>
          </a:p>
          <a:p>
            <a:pPr lvl="0" rtl="0">
              <a:spcBef>
                <a:spcPts val="600"/>
              </a:spcBef>
              <a:buNone/>
            </a:pPr>
            <a:r>
              <a:rPr lang="en" sz="1800">
                <a:solidFill>
                  <a:schemeClr val="dk1"/>
                </a:solidFill>
                <a:latin typeface="Calibri"/>
                <a:ea typeface="Calibri"/>
                <a:cs typeface="Calibri"/>
                <a:sym typeface="Calibri"/>
              </a:rPr>
              <a:t>A combination of emails and word of mouth (especially from past interns  &amp; professors)</a:t>
            </a:r>
          </a:p>
        </p:txBody>
      </p:sp>
      <p:sp>
        <p:nvSpPr>
          <p:cNvPr id="207" name="Shape 207"/>
          <p:cNvSpPr txBox="1"/>
          <p:nvPr/>
        </p:nvSpPr>
        <p:spPr>
          <a:xfrm>
            <a:off x="4786325" y="2849000"/>
            <a:ext cx="3226199" cy="1415399"/>
          </a:xfrm>
          <a:prstGeom prst="rect">
            <a:avLst/>
          </a:prstGeom>
        </p:spPr>
        <p:txBody>
          <a:bodyPr lIns="91425" tIns="91425" rIns="91425" bIns="91425" anchor="t" anchorCtr="0">
            <a:noAutofit/>
          </a:bodyPr>
          <a:lstStyle/>
          <a:p>
            <a:pPr lvl="0" rtl="0">
              <a:lnSpc>
                <a:spcPct val="115000"/>
              </a:lnSpc>
              <a:spcBef>
                <a:spcPts val="600"/>
              </a:spcBef>
              <a:buClr>
                <a:schemeClr val="dk1"/>
              </a:buClr>
              <a:buSzPct val="55000"/>
              <a:buFont typeface="Arial"/>
              <a:buNone/>
            </a:pPr>
            <a:r>
              <a:rPr lang="en" sz="2000" b="1">
                <a:solidFill>
                  <a:schemeClr val="dk1"/>
                </a:solidFill>
                <a:latin typeface="Calibri"/>
                <a:ea typeface="Calibri"/>
                <a:cs typeface="Calibri"/>
                <a:sym typeface="Calibri"/>
              </a:rPr>
              <a:t>What doesn’t work: </a:t>
            </a:r>
          </a:p>
          <a:p>
            <a:pPr lvl="0" rtl="0">
              <a:spcBef>
                <a:spcPts val="600"/>
              </a:spcBef>
              <a:buNone/>
            </a:pPr>
            <a:r>
              <a:rPr lang="en" sz="1800">
                <a:solidFill>
                  <a:schemeClr val="dk1"/>
                </a:solidFill>
                <a:latin typeface="Calibri"/>
                <a:ea typeface="Calibri"/>
                <a:cs typeface="Calibri"/>
                <a:sym typeface="Calibri"/>
              </a:rPr>
              <a:t>Content heavy flyers </a:t>
            </a:r>
          </a:p>
          <a:p>
            <a:endParaRPr lang="en" sz="1800">
              <a:solidFill>
                <a:schemeClr val="dk1"/>
              </a:solidFill>
              <a:latin typeface="Calibri"/>
              <a:ea typeface="Calibri"/>
              <a:cs typeface="Calibri"/>
              <a:sym typeface="Calibri"/>
            </a:endParaRPr>
          </a:p>
        </p:txBody>
      </p:sp>
      <p:pic>
        <p:nvPicPr>
          <p:cNvPr id="208" name="Shape 208"/>
          <p:cNvPicPr preferRelativeResize="0"/>
          <p:nvPr/>
        </p:nvPicPr>
        <p:blipFill rotWithShape="1">
          <a:blip r:embed="rId4"/>
          <a:srcRect/>
          <a:stretch/>
        </p:blipFill>
        <p:spPr>
          <a:xfrm>
            <a:off x="213875" y="218325"/>
            <a:ext cx="670499" cy="809699"/>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457200" y="358378"/>
            <a:ext cx="8229600" cy="857400"/>
          </a:xfrm>
          <a:prstGeom prst="rect">
            <a:avLst/>
          </a:prstGeom>
        </p:spPr>
        <p:txBody>
          <a:bodyPr lIns="91425" tIns="91425" rIns="91425" bIns="91425" anchor="b" anchorCtr="0">
            <a:noAutofit/>
          </a:bodyPr>
          <a:lstStyle/>
          <a:p>
            <a:pPr lvl="0" algn="ctr" rtl="0">
              <a:buNone/>
            </a:pPr>
            <a:r>
              <a:rPr lang="en">
                <a:latin typeface="Calibri"/>
                <a:ea typeface="Calibri"/>
                <a:cs typeface="Calibri"/>
                <a:sym typeface="Calibri"/>
              </a:rPr>
              <a:t>What Do Applicants Seek?</a:t>
            </a:r>
          </a:p>
        </p:txBody>
      </p:sp>
      <p:sp>
        <p:nvSpPr>
          <p:cNvPr id="214" name="Shape 214"/>
          <p:cNvSpPr txBox="1">
            <a:spLocks noGrp="1"/>
          </p:cNvSpPr>
          <p:nvPr>
            <p:ph type="body" idx="1"/>
          </p:nvPr>
        </p:nvSpPr>
        <p:spPr>
          <a:xfrm>
            <a:off x="1143000" y="1581150"/>
            <a:ext cx="5010900" cy="2307899"/>
          </a:xfrm>
          <a:prstGeom prst="rect">
            <a:avLst/>
          </a:prstGeom>
        </p:spPr>
        <p:txBody>
          <a:bodyPr lIns="91425" tIns="91425" rIns="91425" bIns="91425" anchor="t" anchorCtr="0">
            <a:noAutofit/>
          </a:bodyPr>
          <a:lstStyle/>
          <a:p>
            <a:pPr marL="0" lvl="0" indent="0" rtl="0">
              <a:lnSpc>
                <a:spcPct val="115000"/>
              </a:lnSpc>
              <a:buNone/>
            </a:pPr>
            <a:r>
              <a:rPr lang="en" sz="2400" u="sng">
                <a:latin typeface="Calibri"/>
                <a:ea typeface="Calibri"/>
                <a:cs typeface="Calibri"/>
                <a:sym typeface="Calibri"/>
              </a:rPr>
              <a:t>Top 3 Reasons</a:t>
            </a:r>
          </a:p>
          <a:p>
            <a:pPr lvl="0" rtl="0">
              <a:buNone/>
            </a:pPr>
            <a:r>
              <a:rPr lang="en" sz="2400">
                <a:latin typeface="Calibri"/>
                <a:ea typeface="Calibri"/>
                <a:cs typeface="Calibri"/>
                <a:sym typeface="Calibri"/>
              </a:rPr>
              <a:t>-Experience (research in particular)</a:t>
            </a:r>
          </a:p>
          <a:p>
            <a:pPr lvl="0" rtl="0">
              <a:buNone/>
            </a:pPr>
            <a:r>
              <a:rPr lang="en" sz="2400">
                <a:latin typeface="Calibri"/>
                <a:ea typeface="Calibri"/>
                <a:cs typeface="Calibri"/>
                <a:sym typeface="Calibri"/>
              </a:rPr>
              <a:t>-Mentorship and hands-on guidance </a:t>
            </a:r>
          </a:p>
          <a:p>
            <a:pPr lvl="0" rtl="0">
              <a:buNone/>
            </a:pPr>
            <a:r>
              <a:rPr lang="en" sz="2400">
                <a:latin typeface="Calibri"/>
                <a:ea typeface="Calibri"/>
                <a:cs typeface="Calibri"/>
                <a:sym typeface="Calibri"/>
              </a:rPr>
              <a:t>-Monetary compensation </a:t>
            </a:r>
          </a:p>
        </p:txBody>
      </p:sp>
      <p:pic>
        <p:nvPicPr>
          <p:cNvPr id="215" name="Shape 215"/>
          <p:cNvPicPr preferRelativeResize="0"/>
          <p:nvPr/>
        </p:nvPicPr>
        <p:blipFill rotWithShape="1">
          <a:blip r:embed="rId3"/>
          <a:srcRect/>
          <a:stretch/>
        </p:blipFill>
        <p:spPr>
          <a:xfrm>
            <a:off x="213875" y="218325"/>
            <a:ext cx="670499" cy="809699"/>
          </a:xfrm>
          <a:prstGeom prst="rect">
            <a:avLst/>
          </a:prstGeom>
          <a:noFill/>
          <a:ln>
            <a:noFill/>
          </a:ln>
        </p:spPr>
      </p:pic>
      <p:pic>
        <p:nvPicPr>
          <p:cNvPr id="216" name="Shape 216"/>
          <p:cNvPicPr preferRelativeResize="0"/>
          <p:nvPr/>
        </p:nvPicPr>
        <p:blipFill>
          <a:blip r:embed="rId4"/>
          <a:stretch>
            <a:fillRect/>
          </a:stretch>
        </p:blipFill>
        <p:spPr>
          <a:xfrm>
            <a:off x="8257125" y="4355000"/>
            <a:ext cx="754700" cy="636100"/>
          </a:xfrm>
          <a:prstGeom prst="rect">
            <a:avLst/>
          </a:prstGeom>
        </p:spPr>
      </p:pic>
      <p:pic>
        <p:nvPicPr>
          <p:cNvPr id="217" name="Shape 217"/>
          <p:cNvPicPr preferRelativeResize="0"/>
          <p:nvPr/>
        </p:nvPicPr>
        <p:blipFill rotWithShape="1">
          <a:blip r:embed="rId3"/>
          <a:srcRect/>
          <a:stretch/>
        </p:blipFill>
        <p:spPr>
          <a:xfrm>
            <a:off x="213875" y="218325"/>
            <a:ext cx="670499" cy="809699"/>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Shape 222"/>
          <p:cNvPicPr preferRelativeResize="0"/>
          <p:nvPr/>
        </p:nvPicPr>
        <p:blipFill>
          <a:blip r:embed="rId3"/>
          <a:stretch>
            <a:fillRect/>
          </a:stretch>
        </p:blipFill>
        <p:spPr>
          <a:xfrm>
            <a:off x="383300" y="1642550"/>
            <a:ext cx="8161699" cy="3246750"/>
          </a:xfrm>
          <a:prstGeom prst="rect">
            <a:avLst/>
          </a:prstGeom>
          <a:noFill/>
          <a:ln>
            <a:noFill/>
          </a:ln>
        </p:spPr>
      </p:pic>
      <p:sp>
        <p:nvSpPr>
          <p:cNvPr id="223" name="Shape 223"/>
          <p:cNvSpPr txBox="1"/>
          <p:nvPr/>
        </p:nvSpPr>
        <p:spPr>
          <a:xfrm>
            <a:off x="457200" y="935149"/>
            <a:ext cx="8229600" cy="707399"/>
          </a:xfrm>
          <a:prstGeom prst="rect">
            <a:avLst/>
          </a:prstGeom>
        </p:spPr>
        <p:txBody>
          <a:bodyPr lIns="91425" tIns="91425" rIns="91425" bIns="91425" anchor="t" anchorCtr="0">
            <a:noAutofit/>
          </a:bodyPr>
          <a:lstStyle/>
          <a:p>
            <a:pPr lvl="0" algn="ctr" rtl="0">
              <a:spcBef>
                <a:spcPts val="600"/>
              </a:spcBef>
              <a:buNone/>
            </a:pPr>
            <a:r>
              <a:rPr lang="en" sz="1800">
                <a:solidFill>
                  <a:srgbClr val="191919"/>
                </a:solidFill>
                <a:latin typeface="Calibri"/>
                <a:ea typeface="Calibri"/>
                <a:cs typeface="Calibri"/>
                <a:sym typeface="Calibri"/>
              </a:rPr>
              <a:t>The alumni survey respondents’ primary reasons </a:t>
            </a:r>
          </a:p>
          <a:p>
            <a:pPr lvl="0" algn="ctr" rtl="0">
              <a:spcBef>
                <a:spcPts val="600"/>
              </a:spcBef>
              <a:buNone/>
            </a:pPr>
            <a:r>
              <a:rPr lang="en" sz="1800">
                <a:solidFill>
                  <a:srgbClr val="191919"/>
                </a:solidFill>
                <a:latin typeface="Calibri"/>
                <a:ea typeface="Calibri"/>
                <a:cs typeface="Calibri"/>
                <a:sym typeface="Calibri"/>
              </a:rPr>
              <a:t>for applying to the AZ Space Grant Consortium internship</a:t>
            </a:r>
          </a:p>
        </p:txBody>
      </p:sp>
      <p:pic>
        <p:nvPicPr>
          <p:cNvPr id="224" name="Shape 224"/>
          <p:cNvPicPr preferRelativeResize="0"/>
          <p:nvPr/>
        </p:nvPicPr>
        <p:blipFill>
          <a:blip r:embed="rId4"/>
          <a:stretch>
            <a:fillRect/>
          </a:stretch>
        </p:blipFill>
        <p:spPr>
          <a:xfrm>
            <a:off x="8257125" y="4355000"/>
            <a:ext cx="754700" cy="636100"/>
          </a:xfrm>
          <a:prstGeom prst="rect">
            <a:avLst/>
          </a:prstGeom>
        </p:spPr>
      </p:pic>
      <p:pic>
        <p:nvPicPr>
          <p:cNvPr id="225" name="Shape 225"/>
          <p:cNvPicPr preferRelativeResize="0"/>
          <p:nvPr/>
        </p:nvPicPr>
        <p:blipFill rotWithShape="1">
          <a:blip r:embed="rId5"/>
          <a:srcRect/>
          <a:stretch/>
        </p:blipFill>
        <p:spPr>
          <a:xfrm>
            <a:off x="213875" y="218325"/>
            <a:ext cx="670499" cy="809699"/>
          </a:xfrm>
          <a:prstGeom prst="rect">
            <a:avLst/>
          </a:prstGeom>
          <a:noFill/>
          <a:ln>
            <a:noFill/>
          </a:ln>
        </p:spPr>
      </p:pic>
      <p:sp>
        <p:nvSpPr>
          <p:cNvPr id="226" name="Shape 226"/>
          <p:cNvSpPr txBox="1">
            <a:spLocks noGrp="1"/>
          </p:cNvSpPr>
          <p:nvPr>
            <p:ph type="title"/>
          </p:nvPr>
        </p:nvSpPr>
        <p:spPr>
          <a:xfrm>
            <a:off x="457200" y="53578"/>
            <a:ext cx="8229600" cy="857400"/>
          </a:xfrm>
          <a:prstGeom prst="rect">
            <a:avLst/>
          </a:prstGeom>
        </p:spPr>
        <p:txBody>
          <a:bodyPr lIns="91425" tIns="91425" rIns="91425" bIns="91425" anchor="b" anchorCtr="0">
            <a:noAutofit/>
          </a:bodyPr>
          <a:lstStyle/>
          <a:p>
            <a:pPr lvl="0" algn="ctr" rtl="0">
              <a:buNone/>
            </a:pPr>
            <a:r>
              <a:rPr lang="en">
                <a:latin typeface="Calibri"/>
                <a:ea typeface="Calibri"/>
                <a:cs typeface="Calibri"/>
                <a:sym typeface="Calibri"/>
              </a:rPr>
              <a:t>Alumni Responses</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a:spLocks noGrp="1"/>
          </p:cNvSpPr>
          <p:nvPr>
            <p:ph type="ctrTitle"/>
          </p:nvPr>
        </p:nvSpPr>
        <p:spPr>
          <a:xfrm>
            <a:off x="685800" y="1583342"/>
            <a:ext cx="7772400" cy="1159799"/>
          </a:xfrm>
          <a:prstGeom prst="rect">
            <a:avLst/>
          </a:prstGeom>
        </p:spPr>
        <p:txBody>
          <a:bodyPr lIns="91425" tIns="91425" rIns="91425" bIns="91425" anchor="b" anchorCtr="0">
            <a:noAutofit/>
          </a:bodyPr>
          <a:lstStyle/>
          <a:p>
            <a:pPr>
              <a:buNone/>
            </a:pPr>
            <a:r>
              <a:rPr lang="en">
                <a:latin typeface="Calibri"/>
                <a:ea typeface="Calibri"/>
                <a:cs typeface="Calibri"/>
                <a:sym typeface="Calibri"/>
              </a:rPr>
              <a:t>Cultural Norms and Values</a:t>
            </a:r>
          </a:p>
        </p:txBody>
      </p:sp>
      <p:sp>
        <p:nvSpPr>
          <p:cNvPr id="232" name="Shape 232"/>
          <p:cNvSpPr txBox="1">
            <a:spLocks noGrp="1"/>
          </p:cNvSpPr>
          <p:nvPr>
            <p:ph type="subTitle" idx="1"/>
          </p:nvPr>
        </p:nvSpPr>
        <p:spPr>
          <a:xfrm>
            <a:off x="685800" y="2840053"/>
            <a:ext cx="7772400" cy="784799"/>
          </a:xfrm>
          <a:prstGeom prst="rect">
            <a:avLst/>
          </a:prstGeom>
        </p:spPr>
        <p:txBody>
          <a:bodyPr lIns="91425" tIns="91425" rIns="91425" bIns="91425" anchor="t" anchorCtr="0">
            <a:noAutofit/>
          </a:bodyPr>
          <a:lstStyle/>
          <a:p>
            <a:pPr lvl="0" rtl="0">
              <a:lnSpc>
                <a:spcPct val="115000"/>
              </a:lnSpc>
              <a:buClr>
                <a:schemeClr val="dk1"/>
              </a:buClr>
              <a:buSzPct val="36666"/>
              <a:buFont typeface="Arial"/>
              <a:buNone/>
            </a:pPr>
            <a:r>
              <a:rPr lang="en">
                <a:solidFill>
                  <a:srgbClr val="000000"/>
                </a:solidFill>
                <a:latin typeface="Calibri"/>
                <a:ea typeface="Calibri"/>
                <a:cs typeface="Calibri"/>
                <a:sym typeface="Calibri"/>
              </a:rPr>
              <a:t>Daniel Diaz-Brown</a:t>
            </a:r>
          </a:p>
          <a:p>
            <a:pPr lvl="0" rtl="0">
              <a:lnSpc>
                <a:spcPct val="115000"/>
              </a:lnSpc>
              <a:buClr>
                <a:schemeClr val="dk1"/>
              </a:buClr>
              <a:buSzPct val="45833"/>
              <a:buFont typeface="Arial"/>
              <a:buNone/>
            </a:pPr>
            <a:r>
              <a:rPr lang="en" sz="2400">
                <a:solidFill>
                  <a:srgbClr val="000000"/>
                </a:solidFill>
                <a:latin typeface="Calibri"/>
                <a:ea typeface="Calibri"/>
                <a:cs typeface="Calibri"/>
                <a:sym typeface="Calibri"/>
              </a:rPr>
              <a:t> Management Information Systems, Finance, </a:t>
            </a:r>
          </a:p>
          <a:p>
            <a:pPr lvl="0" rtl="0">
              <a:lnSpc>
                <a:spcPct val="115000"/>
              </a:lnSpc>
              <a:buClr>
                <a:schemeClr val="dk1"/>
              </a:buClr>
              <a:buSzPct val="45833"/>
              <a:buFont typeface="Arial"/>
              <a:buNone/>
            </a:pPr>
            <a:r>
              <a:rPr lang="en" sz="2400">
                <a:solidFill>
                  <a:srgbClr val="000000"/>
                </a:solidFill>
                <a:latin typeface="Calibri"/>
                <a:ea typeface="Calibri"/>
                <a:cs typeface="Calibri"/>
                <a:sym typeface="Calibri"/>
              </a:rPr>
              <a:t>Operations Management</a:t>
            </a:r>
          </a:p>
          <a:p>
            <a:endParaRPr lang="en" sz="2400">
              <a:solidFill>
                <a:srgbClr val="000000"/>
              </a:solidFill>
              <a:latin typeface="Calibri"/>
              <a:ea typeface="Calibri"/>
              <a:cs typeface="Calibri"/>
              <a:sym typeface="Calibri"/>
            </a:endParaRPr>
          </a:p>
        </p:txBody>
      </p:sp>
      <p:pic>
        <p:nvPicPr>
          <p:cNvPr id="233" name="Shape 233"/>
          <p:cNvPicPr preferRelativeResize="0"/>
          <p:nvPr/>
        </p:nvPicPr>
        <p:blipFill rotWithShape="1">
          <a:blip r:embed="rId3"/>
          <a:srcRect/>
          <a:stretch/>
        </p:blipFill>
        <p:spPr>
          <a:xfrm>
            <a:off x="213875" y="218325"/>
            <a:ext cx="670499" cy="809699"/>
          </a:xfrm>
          <a:prstGeom prst="rect">
            <a:avLst/>
          </a:prstGeom>
          <a:noFill/>
          <a:ln>
            <a:noFill/>
          </a:ln>
        </p:spPr>
      </p:pic>
      <p:pic>
        <p:nvPicPr>
          <p:cNvPr id="234" name="Shape 234"/>
          <p:cNvPicPr preferRelativeResize="0"/>
          <p:nvPr/>
        </p:nvPicPr>
        <p:blipFill>
          <a:blip r:embed="rId4"/>
          <a:stretch>
            <a:fillRect/>
          </a:stretch>
        </p:blipFill>
        <p:spPr>
          <a:xfrm>
            <a:off x="8257125" y="4355000"/>
            <a:ext cx="754700" cy="636100"/>
          </a:xfrm>
          <a:prstGeom prst="rect">
            <a:avLst/>
          </a:prstGeom>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lgn="ctr">
              <a:buNone/>
            </a:pPr>
            <a:r>
              <a:rPr lang="en">
                <a:latin typeface="Calibri"/>
                <a:ea typeface="Calibri"/>
                <a:cs typeface="Calibri"/>
                <a:sym typeface="Calibri"/>
              </a:rPr>
              <a:t>Cultural Norms and Values</a:t>
            </a:r>
          </a:p>
        </p:txBody>
      </p:sp>
      <p:sp>
        <p:nvSpPr>
          <p:cNvPr id="240" name="Shape 240"/>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lnSpc>
                <a:spcPct val="115000"/>
              </a:lnSpc>
              <a:spcBef>
                <a:spcPts val="0"/>
              </a:spcBef>
              <a:buClr>
                <a:schemeClr val="dk1"/>
              </a:buClr>
              <a:buSzPct val="42307"/>
              <a:buFont typeface="Arial"/>
              <a:buNone/>
            </a:pPr>
            <a:r>
              <a:rPr lang="en" sz="2600">
                <a:latin typeface="Calibri"/>
                <a:ea typeface="Calibri"/>
                <a:cs typeface="Calibri"/>
                <a:sym typeface="Calibri"/>
              </a:rPr>
              <a:t>Will understanding the cultural norms and values of the target groups assist in recruiting  and engaging them?</a:t>
            </a:r>
          </a:p>
          <a:p>
            <a:pPr lvl="0" rtl="0">
              <a:lnSpc>
                <a:spcPct val="115000"/>
              </a:lnSpc>
              <a:spcBef>
                <a:spcPts val="0"/>
              </a:spcBef>
              <a:buClr>
                <a:schemeClr val="dk1"/>
              </a:buClr>
              <a:buSzPct val="42307"/>
              <a:buFont typeface="Arial"/>
              <a:buNone/>
            </a:pPr>
            <a:r>
              <a:rPr lang="en" sz="1400">
                <a:latin typeface="Calibri"/>
                <a:ea typeface="Calibri"/>
                <a:cs typeface="Calibri"/>
                <a:sym typeface="Calibri"/>
              </a:rPr>
              <a:t>Will having similar mentors help with recruiting more underrepresented minorities and women into STEM?</a:t>
            </a:r>
          </a:p>
          <a:p>
            <a:pPr lvl="0" rtl="0">
              <a:lnSpc>
                <a:spcPct val="115000"/>
              </a:lnSpc>
              <a:spcBef>
                <a:spcPts val="0"/>
              </a:spcBef>
              <a:buClr>
                <a:schemeClr val="dk1"/>
              </a:buClr>
              <a:buSzPct val="78571"/>
              <a:buFont typeface="Arial"/>
              <a:buNone/>
            </a:pPr>
            <a:r>
              <a:rPr lang="en" sz="1400">
                <a:latin typeface="Calibri"/>
                <a:ea typeface="Calibri"/>
                <a:cs typeface="Calibri"/>
                <a:sym typeface="Calibri"/>
              </a:rPr>
              <a:t/>
            </a:r>
            <a:br>
              <a:rPr lang="en" sz="1400">
                <a:latin typeface="Calibri"/>
                <a:ea typeface="Calibri"/>
                <a:cs typeface="Calibri"/>
                <a:sym typeface="Calibri"/>
              </a:rPr>
            </a:br>
            <a:r>
              <a:rPr lang="en" sz="1400">
                <a:latin typeface="Calibri"/>
                <a:ea typeface="Calibri"/>
                <a:cs typeface="Calibri"/>
                <a:sym typeface="Calibri"/>
              </a:rPr>
              <a:t>“The idea that women and minority faculty members exert a role-model effect on women and minority students is a widely held belief in academia” (Rask &amp;  Bailey. 2002)</a:t>
            </a:r>
          </a:p>
          <a:p>
            <a:pPr lvl="0" rtl="0">
              <a:lnSpc>
                <a:spcPct val="115000"/>
              </a:lnSpc>
              <a:spcBef>
                <a:spcPts val="0"/>
              </a:spcBef>
              <a:buClr>
                <a:schemeClr val="dk1"/>
              </a:buClr>
              <a:buSzPct val="78571"/>
              <a:buFont typeface="Arial"/>
              <a:buNone/>
            </a:pPr>
            <a:r>
              <a:rPr lang="en" sz="1400">
                <a:latin typeface="Calibri"/>
                <a:ea typeface="Calibri"/>
                <a:cs typeface="Calibri"/>
                <a:sym typeface="Calibri"/>
              </a:rPr>
              <a:t/>
            </a:r>
            <a:br>
              <a:rPr lang="en" sz="1400">
                <a:latin typeface="Calibri"/>
                <a:ea typeface="Calibri"/>
                <a:cs typeface="Calibri"/>
                <a:sym typeface="Calibri"/>
              </a:rPr>
            </a:br>
            <a:r>
              <a:rPr lang="en" sz="1400">
                <a:latin typeface="Calibri"/>
                <a:ea typeface="Calibri"/>
                <a:cs typeface="Calibri"/>
                <a:sym typeface="Calibri"/>
              </a:rPr>
              <a:t>“However, a 1995 paper by Canes and Rosen, also using institutional data, finds no link between the percentage of female faculty in a department and the percentage of majors that are female” (Griffith, 2010)</a:t>
            </a:r>
          </a:p>
          <a:p>
            <a:endParaRPr lang="en" sz="1400">
              <a:latin typeface="Calibri"/>
              <a:ea typeface="Calibri"/>
              <a:cs typeface="Calibri"/>
              <a:sym typeface="Calibri"/>
            </a:endParaRPr>
          </a:p>
        </p:txBody>
      </p:sp>
      <p:pic>
        <p:nvPicPr>
          <p:cNvPr id="241" name="Shape 241"/>
          <p:cNvPicPr preferRelativeResize="0"/>
          <p:nvPr/>
        </p:nvPicPr>
        <p:blipFill rotWithShape="1">
          <a:blip r:embed="rId3"/>
          <a:srcRect/>
          <a:stretch/>
        </p:blipFill>
        <p:spPr>
          <a:xfrm>
            <a:off x="215400" y="205975"/>
            <a:ext cx="670499" cy="809699"/>
          </a:xfrm>
          <a:prstGeom prst="rect">
            <a:avLst/>
          </a:prstGeom>
          <a:noFill/>
          <a:ln>
            <a:noFill/>
          </a:ln>
        </p:spPr>
      </p:pic>
      <p:pic>
        <p:nvPicPr>
          <p:cNvPr id="242" name="Shape 242"/>
          <p:cNvPicPr preferRelativeResize="0"/>
          <p:nvPr/>
        </p:nvPicPr>
        <p:blipFill>
          <a:blip r:embed="rId4"/>
          <a:stretch>
            <a:fillRect/>
          </a:stretch>
        </p:blipFill>
        <p:spPr>
          <a:xfrm>
            <a:off x="8257125" y="4355000"/>
            <a:ext cx="754700" cy="636100"/>
          </a:xfrm>
          <a:prstGeom prst="rect">
            <a:avLst/>
          </a:prstGeom>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lgn="ctr">
              <a:buNone/>
            </a:pPr>
            <a:r>
              <a:rPr lang="en">
                <a:latin typeface="Calibri"/>
                <a:ea typeface="Calibri"/>
                <a:cs typeface="Calibri"/>
                <a:sym typeface="Calibri"/>
              </a:rPr>
              <a:t>Cultural Norms and Values</a:t>
            </a:r>
          </a:p>
        </p:txBody>
      </p:sp>
      <p:sp>
        <p:nvSpPr>
          <p:cNvPr id="248" name="Shape 248"/>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lnSpc>
                <a:spcPct val="115000"/>
              </a:lnSpc>
              <a:spcBef>
                <a:spcPts val="0"/>
              </a:spcBef>
              <a:buClr>
                <a:schemeClr val="dk1"/>
              </a:buClr>
              <a:buSzPct val="78571"/>
              <a:buFont typeface="Arial"/>
              <a:buNone/>
            </a:pPr>
            <a:r>
              <a:rPr lang="en" sz="1400">
                <a:latin typeface="Calibri"/>
                <a:ea typeface="Calibri"/>
                <a:cs typeface="Calibri"/>
                <a:sym typeface="Calibri"/>
              </a:rPr>
              <a:t>•Combined Results from Intern and Alumni Surveys:</a:t>
            </a:r>
          </a:p>
          <a:p>
            <a:endParaRPr lang="en" sz="1400">
              <a:latin typeface="Calibri"/>
              <a:ea typeface="Calibri"/>
              <a:cs typeface="Calibri"/>
              <a:sym typeface="Calibri"/>
            </a:endParaRPr>
          </a:p>
        </p:txBody>
      </p:sp>
      <p:pic>
        <p:nvPicPr>
          <p:cNvPr id="249" name="Shape 249"/>
          <p:cNvPicPr preferRelativeResize="0"/>
          <p:nvPr/>
        </p:nvPicPr>
        <p:blipFill rotWithShape="1">
          <a:blip r:embed="rId3"/>
          <a:srcRect/>
          <a:stretch/>
        </p:blipFill>
        <p:spPr>
          <a:xfrm>
            <a:off x="213875" y="218325"/>
            <a:ext cx="670499" cy="809699"/>
          </a:xfrm>
          <a:prstGeom prst="rect">
            <a:avLst/>
          </a:prstGeom>
          <a:noFill/>
          <a:ln>
            <a:noFill/>
          </a:ln>
        </p:spPr>
      </p:pic>
      <p:pic>
        <p:nvPicPr>
          <p:cNvPr id="250" name="Shape 250"/>
          <p:cNvPicPr preferRelativeResize="0"/>
          <p:nvPr/>
        </p:nvPicPr>
        <p:blipFill>
          <a:blip r:embed="rId4"/>
          <a:stretch>
            <a:fillRect/>
          </a:stretch>
        </p:blipFill>
        <p:spPr>
          <a:xfrm>
            <a:off x="8257125" y="4355000"/>
            <a:ext cx="754700" cy="636100"/>
          </a:xfrm>
          <a:prstGeom prst="rect">
            <a:avLst/>
          </a:prstGeom>
        </p:spPr>
      </p:pic>
      <p:pic>
        <p:nvPicPr>
          <p:cNvPr id="251" name="Shape 251"/>
          <p:cNvPicPr preferRelativeResize="0"/>
          <p:nvPr/>
        </p:nvPicPr>
        <p:blipFill>
          <a:blip r:embed="rId5"/>
          <a:stretch>
            <a:fillRect/>
          </a:stretch>
        </p:blipFill>
        <p:spPr>
          <a:xfrm>
            <a:off x="1458675" y="1592175"/>
            <a:ext cx="6226649" cy="3551325"/>
          </a:xfrm>
          <a:prstGeom prst="rect">
            <a:avLst/>
          </a:prstGeom>
        </p:spPr>
      </p:pic>
      <p:pic>
        <p:nvPicPr>
          <p:cNvPr id="252" name="Shape 252"/>
          <p:cNvPicPr preferRelativeResize="0"/>
          <p:nvPr/>
        </p:nvPicPr>
        <p:blipFill>
          <a:blip r:embed="rId6"/>
          <a:stretch>
            <a:fillRect/>
          </a:stretch>
        </p:blipFill>
        <p:spPr>
          <a:xfrm>
            <a:off x="1458675" y="1592175"/>
            <a:ext cx="6205970" cy="3551325"/>
          </a:xfrm>
          <a:prstGeom prst="rect">
            <a:avLst/>
          </a:prstGeom>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1"/>
                                        </p:tgtEl>
                                        <p:attrNameLst>
                                          <p:attrName>style.visibility</p:attrName>
                                        </p:attrNameLst>
                                      </p:cBhvr>
                                      <p:to>
                                        <p:strVal val="visible"/>
                                      </p:to>
                                    </p:set>
                                    <p:animEffect transition="in" filter="fade">
                                      <p:cBhvr>
                                        <p:cTn id="7" dur="1000"/>
                                        <p:tgtEl>
                                          <p:spTgt spid="2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251"/>
                                        </p:tgtEl>
                                      </p:cBhvr>
                                    </p:animEffect>
                                    <p:set>
                                      <p:cBhvr>
                                        <p:cTn id="12" dur="1" fill="hold">
                                          <p:stCondLst>
                                            <p:cond delay="1000"/>
                                          </p:stCondLst>
                                        </p:cTn>
                                        <p:tgtEl>
                                          <p:spTgt spid="25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2"/>
                                        </p:tgtEl>
                                        <p:attrNameLst>
                                          <p:attrName>style.visibility</p:attrName>
                                        </p:attrNameLst>
                                      </p:cBhvr>
                                      <p:to>
                                        <p:strVal val="visible"/>
                                      </p:to>
                                    </p:set>
                                    <p:animEffect transition="in" filter="fade">
                                      <p:cBhvr>
                                        <p:cTn id="17" dur="1000"/>
                                        <p:tgtEl>
                                          <p:spTgt spid="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txBox="1">
            <a:spLocks noGrp="1"/>
          </p:cNvSpPr>
          <p:nvPr>
            <p:ph type="title"/>
          </p:nvPr>
        </p:nvSpPr>
        <p:spPr>
          <a:xfrm>
            <a:off x="771825" y="205978"/>
            <a:ext cx="8229600" cy="857400"/>
          </a:xfrm>
          <a:prstGeom prst="rect">
            <a:avLst/>
          </a:prstGeom>
        </p:spPr>
        <p:txBody>
          <a:bodyPr lIns="91425" tIns="91425" rIns="91425" bIns="91425" anchor="b" anchorCtr="0">
            <a:noAutofit/>
          </a:bodyPr>
          <a:lstStyle/>
          <a:p>
            <a:pPr lvl="0" algn="ctr" rtl="0">
              <a:buNone/>
            </a:pPr>
            <a:r>
              <a:rPr lang="en" sz="2400">
                <a:latin typeface="Calibri"/>
                <a:ea typeface="Calibri"/>
                <a:cs typeface="Calibri"/>
                <a:sym typeface="Calibri"/>
              </a:rPr>
              <a:t>Survey of 50 High-Potential Minority Students </a:t>
            </a:r>
          </a:p>
          <a:p>
            <a:pPr lvl="0" algn="ctr" rtl="0">
              <a:buNone/>
            </a:pPr>
            <a:r>
              <a:rPr lang="en" sz="2400">
                <a:latin typeface="Calibri"/>
                <a:ea typeface="Calibri"/>
                <a:cs typeface="Calibri"/>
                <a:sym typeface="Calibri"/>
              </a:rPr>
              <a:t>from Phoenix, AZ at the Be A Leader Foundation</a:t>
            </a:r>
          </a:p>
        </p:txBody>
      </p:sp>
      <p:pic>
        <p:nvPicPr>
          <p:cNvPr id="258" name="Shape 258"/>
          <p:cNvPicPr preferRelativeResize="0"/>
          <p:nvPr/>
        </p:nvPicPr>
        <p:blipFill>
          <a:blip r:embed="rId3"/>
          <a:stretch>
            <a:fillRect/>
          </a:stretch>
        </p:blipFill>
        <p:spPr>
          <a:xfrm>
            <a:off x="1996675" y="1124951"/>
            <a:ext cx="6270325" cy="3466199"/>
          </a:xfrm>
          <a:prstGeom prst="rect">
            <a:avLst/>
          </a:prstGeom>
        </p:spPr>
      </p:pic>
      <p:sp>
        <p:nvSpPr>
          <p:cNvPr id="259" name="Shape 259"/>
          <p:cNvSpPr txBox="1"/>
          <p:nvPr/>
        </p:nvSpPr>
        <p:spPr>
          <a:xfrm>
            <a:off x="495175" y="1773100"/>
            <a:ext cx="1501500" cy="1089600"/>
          </a:xfrm>
          <a:prstGeom prst="rect">
            <a:avLst/>
          </a:prstGeom>
        </p:spPr>
        <p:txBody>
          <a:bodyPr lIns="91425" tIns="91425" rIns="91425" bIns="91425" anchor="t" anchorCtr="0">
            <a:noAutofit/>
          </a:bodyPr>
          <a:lstStyle/>
          <a:p>
            <a:pPr lvl="0" rtl="0">
              <a:buNone/>
            </a:pPr>
            <a:r>
              <a:rPr lang="en" sz="1800">
                <a:latin typeface="Calibri"/>
                <a:ea typeface="Calibri"/>
                <a:cs typeface="Calibri"/>
                <a:sym typeface="Calibri"/>
              </a:rPr>
              <a:t>Female: 30</a:t>
            </a:r>
          </a:p>
          <a:p>
            <a:pPr lvl="0" rtl="0">
              <a:buNone/>
            </a:pPr>
            <a:r>
              <a:rPr lang="en" sz="1800">
                <a:latin typeface="Calibri"/>
                <a:ea typeface="Calibri"/>
                <a:cs typeface="Calibri"/>
                <a:sym typeface="Calibri"/>
              </a:rPr>
              <a:t>Male: 15</a:t>
            </a:r>
          </a:p>
          <a:p>
            <a:pPr lvl="0" rtl="0">
              <a:buNone/>
            </a:pPr>
            <a:r>
              <a:rPr lang="en" sz="1800">
                <a:latin typeface="Calibri"/>
                <a:ea typeface="Calibri"/>
                <a:cs typeface="Calibri"/>
                <a:sym typeface="Calibri"/>
              </a:rPr>
              <a:t>No Answer: 5</a:t>
            </a:r>
          </a:p>
        </p:txBody>
      </p:sp>
      <p:pic>
        <p:nvPicPr>
          <p:cNvPr id="260" name="Shape 260"/>
          <p:cNvPicPr preferRelativeResize="0"/>
          <p:nvPr/>
        </p:nvPicPr>
        <p:blipFill>
          <a:blip r:embed="rId4"/>
          <a:stretch>
            <a:fillRect/>
          </a:stretch>
        </p:blipFill>
        <p:spPr>
          <a:xfrm>
            <a:off x="457200" y="3055750"/>
            <a:ext cx="1441991" cy="857400"/>
          </a:xfrm>
          <a:prstGeom prst="rect">
            <a:avLst/>
          </a:prstGeom>
        </p:spPr>
      </p:pic>
      <p:pic>
        <p:nvPicPr>
          <p:cNvPr id="261" name="Shape 261"/>
          <p:cNvPicPr preferRelativeResize="0"/>
          <p:nvPr/>
        </p:nvPicPr>
        <p:blipFill>
          <a:blip r:embed="rId5"/>
          <a:stretch>
            <a:fillRect/>
          </a:stretch>
        </p:blipFill>
        <p:spPr>
          <a:xfrm>
            <a:off x="8399125" y="4433000"/>
            <a:ext cx="754700" cy="636100"/>
          </a:xfrm>
          <a:prstGeom prst="rect">
            <a:avLst/>
          </a:prstGeom>
        </p:spPr>
      </p:pic>
      <p:pic>
        <p:nvPicPr>
          <p:cNvPr id="262" name="Shape 262"/>
          <p:cNvPicPr preferRelativeResize="0"/>
          <p:nvPr/>
        </p:nvPicPr>
        <p:blipFill rotWithShape="1">
          <a:blip r:embed="rId6"/>
          <a:srcRect/>
          <a:stretch/>
        </p:blipFill>
        <p:spPr>
          <a:xfrm>
            <a:off x="213875" y="218325"/>
            <a:ext cx="670499" cy="809699"/>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1701460" y="304803"/>
            <a:ext cx="5741099" cy="857400"/>
          </a:xfrm>
          <a:prstGeom prst="rect">
            <a:avLst/>
          </a:prstGeom>
          <a:noFill/>
          <a:ln>
            <a:noFill/>
          </a:ln>
        </p:spPr>
        <p:txBody>
          <a:bodyPr lIns="91425" tIns="45700" rIns="91425" bIns="45700" anchor="ctr" anchorCtr="0">
            <a:noAutofit/>
          </a:bodyPr>
          <a:lstStyle/>
          <a:p>
            <a:pPr marL="0" marR="0" lvl="0" indent="0" algn="ctr" rtl="0">
              <a:spcBef>
                <a:spcPts val="0"/>
              </a:spcBef>
              <a:buClr>
                <a:srgbClr val="FF0000"/>
              </a:buClr>
              <a:buSzPct val="25000"/>
              <a:buFont typeface="Calibri"/>
              <a:buNone/>
            </a:pPr>
            <a:r>
              <a:rPr lang="en" sz="3000" b="1">
                <a:latin typeface="Calibri"/>
                <a:ea typeface="Calibri"/>
                <a:cs typeface="Calibri"/>
                <a:sym typeface="Calibri"/>
              </a:rPr>
              <a:t>Agenda</a:t>
            </a:r>
          </a:p>
        </p:txBody>
      </p:sp>
      <p:sp>
        <p:nvSpPr>
          <p:cNvPr id="106" name="Shape 106"/>
          <p:cNvSpPr txBox="1">
            <a:spLocks noGrp="1"/>
          </p:cNvSpPr>
          <p:nvPr>
            <p:ph type="body" idx="1"/>
          </p:nvPr>
        </p:nvSpPr>
        <p:spPr>
          <a:xfrm>
            <a:off x="1104275" y="1469675"/>
            <a:ext cx="5416200" cy="2849999"/>
          </a:xfrm>
          <a:prstGeom prst="rect">
            <a:avLst/>
          </a:prstGeom>
          <a:noFill/>
          <a:ln>
            <a:noFill/>
          </a:ln>
        </p:spPr>
        <p:txBody>
          <a:bodyPr lIns="91425" tIns="45700" rIns="91425" bIns="45700" anchor="t" anchorCtr="0">
            <a:noAutofit/>
          </a:bodyPr>
          <a:lstStyle/>
          <a:p>
            <a:pPr marL="0" marR="0" lvl="0" indent="0" algn="l" rtl="0">
              <a:spcBef>
                <a:spcPts val="360"/>
              </a:spcBef>
              <a:buNone/>
            </a:pPr>
            <a:r>
              <a:rPr lang="en" sz="2000">
                <a:solidFill>
                  <a:schemeClr val="dk1"/>
                </a:solidFill>
                <a:latin typeface="Calibri"/>
                <a:ea typeface="Calibri"/>
                <a:cs typeface="Calibri"/>
                <a:sym typeface="Calibri"/>
              </a:rPr>
              <a:t>Introduction: Beza Gabru</a:t>
            </a:r>
          </a:p>
          <a:p>
            <a:pPr marL="0" marR="0" lvl="0" indent="0" algn="l" rtl="0">
              <a:spcBef>
                <a:spcPts val="360"/>
              </a:spcBef>
              <a:buNone/>
            </a:pPr>
            <a:r>
              <a:rPr lang="en" sz="2000" b="0" i="0" u="none" strike="noStrike" cap="none" baseline="0">
                <a:solidFill>
                  <a:schemeClr val="dk1"/>
                </a:solidFill>
                <a:latin typeface="Calibri"/>
                <a:ea typeface="Calibri"/>
                <a:cs typeface="Calibri"/>
                <a:sym typeface="Calibri"/>
              </a:rPr>
              <a:t>Recruitment: </a:t>
            </a:r>
            <a:r>
              <a:rPr lang="en" sz="2000">
                <a:solidFill>
                  <a:schemeClr val="dk1"/>
                </a:solidFill>
                <a:latin typeface="Calibri"/>
                <a:ea typeface="Calibri"/>
                <a:cs typeface="Calibri"/>
                <a:sym typeface="Calibri"/>
              </a:rPr>
              <a:t>Yvette-Marie Margaillan</a:t>
            </a:r>
            <a:r>
              <a:rPr lang="en" sz="2000" b="0" i="0" u="none" strike="noStrike" cap="none" baseline="0">
                <a:solidFill>
                  <a:schemeClr val="dk1"/>
                </a:solidFill>
                <a:latin typeface="Calibri"/>
                <a:ea typeface="Calibri"/>
                <a:cs typeface="Calibri"/>
                <a:sym typeface="Calibri"/>
              </a:rPr>
              <a:t> </a:t>
            </a:r>
          </a:p>
          <a:p>
            <a:pPr marL="0" lvl="0" indent="0" rtl="0">
              <a:spcBef>
                <a:spcPts val="360"/>
              </a:spcBef>
              <a:buClr>
                <a:schemeClr val="dk1"/>
              </a:buClr>
              <a:buSzPct val="55000"/>
              <a:buFont typeface="Arial"/>
              <a:buNone/>
            </a:pPr>
            <a:r>
              <a:rPr lang="en" sz="2000">
                <a:solidFill>
                  <a:schemeClr val="dk1"/>
                </a:solidFill>
                <a:latin typeface="Calibri"/>
                <a:ea typeface="Calibri"/>
                <a:cs typeface="Calibri"/>
                <a:sym typeface="Calibri"/>
              </a:rPr>
              <a:t>Cultural Values and Norms: Danny Diaz-Brown</a:t>
            </a:r>
          </a:p>
          <a:p>
            <a:pPr marL="0" lvl="0" indent="0" rtl="0">
              <a:spcBef>
                <a:spcPts val="360"/>
              </a:spcBef>
              <a:buNone/>
            </a:pPr>
            <a:r>
              <a:rPr lang="en" sz="2000">
                <a:solidFill>
                  <a:schemeClr val="dk1"/>
                </a:solidFill>
                <a:latin typeface="Calibri"/>
                <a:ea typeface="Calibri"/>
                <a:cs typeface="Calibri"/>
                <a:sym typeface="Calibri"/>
              </a:rPr>
              <a:t>Mentoring and Leadership: Dana Lerch</a:t>
            </a:r>
          </a:p>
          <a:p>
            <a:pPr marL="0" lvl="0" indent="0" rtl="0">
              <a:spcBef>
                <a:spcPts val="360"/>
              </a:spcBef>
              <a:buClr>
                <a:schemeClr val="dk1"/>
              </a:buClr>
              <a:buSzPct val="55000"/>
              <a:buFont typeface="Arial"/>
              <a:buNone/>
            </a:pPr>
            <a:r>
              <a:rPr lang="en" sz="2000">
                <a:solidFill>
                  <a:schemeClr val="dk1"/>
                </a:solidFill>
                <a:latin typeface="Calibri"/>
                <a:ea typeface="Calibri"/>
                <a:cs typeface="Calibri"/>
                <a:sym typeface="Calibri"/>
              </a:rPr>
              <a:t>Areas of Study: Stephanie Wogan</a:t>
            </a:r>
          </a:p>
          <a:p>
            <a:pPr marL="0" marR="0" lvl="0" indent="0" algn="l" rtl="0">
              <a:spcBef>
                <a:spcPts val="360"/>
              </a:spcBef>
              <a:buNone/>
            </a:pPr>
            <a:r>
              <a:rPr lang="en" sz="2000">
                <a:solidFill>
                  <a:schemeClr val="dk1"/>
                </a:solidFill>
                <a:latin typeface="Calibri"/>
                <a:ea typeface="Calibri"/>
                <a:cs typeface="Calibri"/>
                <a:sym typeface="Calibri"/>
              </a:rPr>
              <a:t>Student Involvement and Retention: Leila Shevins</a:t>
            </a:r>
          </a:p>
          <a:p>
            <a:pPr marL="0" marR="0" lvl="0" indent="0" algn="l" rtl="0">
              <a:spcBef>
                <a:spcPts val="360"/>
              </a:spcBef>
              <a:buNone/>
            </a:pPr>
            <a:r>
              <a:rPr lang="en" sz="2000">
                <a:solidFill>
                  <a:schemeClr val="dk1"/>
                </a:solidFill>
                <a:latin typeface="Calibri"/>
                <a:ea typeface="Calibri"/>
                <a:cs typeface="Calibri"/>
                <a:sym typeface="Calibri"/>
              </a:rPr>
              <a:t>Closing Points</a:t>
            </a:r>
            <a:r>
              <a:rPr lang="en" sz="2000" b="0" i="0" u="none" strike="noStrike" cap="none" baseline="0">
                <a:solidFill>
                  <a:schemeClr val="dk1"/>
                </a:solidFill>
                <a:latin typeface="Calibri"/>
                <a:ea typeface="Calibri"/>
                <a:cs typeface="Calibri"/>
                <a:sym typeface="Calibri"/>
              </a:rPr>
              <a:t>: </a:t>
            </a:r>
            <a:r>
              <a:rPr lang="en" sz="2000">
                <a:solidFill>
                  <a:schemeClr val="dk1"/>
                </a:solidFill>
                <a:latin typeface="Calibri"/>
                <a:ea typeface="Calibri"/>
                <a:cs typeface="Calibri"/>
                <a:sym typeface="Calibri"/>
              </a:rPr>
              <a:t>Ariel Fry</a:t>
            </a:r>
            <a:r>
              <a:rPr lang="en" sz="2000" b="0" i="0" u="none" strike="noStrike" cap="none" baseline="0">
                <a:solidFill>
                  <a:schemeClr val="dk1"/>
                </a:solidFill>
                <a:latin typeface="Calibri"/>
                <a:ea typeface="Calibri"/>
                <a:cs typeface="Calibri"/>
                <a:sym typeface="Calibri"/>
              </a:rPr>
              <a:t> </a:t>
            </a:r>
          </a:p>
        </p:txBody>
      </p:sp>
      <p:pic>
        <p:nvPicPr>
          <p:cNvPr id="107" name="Shape 107"/>
          <p:cNvPicPr preferRelativeResize="0"/>
          <p:nvPr/>
        </p:nvPicPr>
        <p:blipFill rotWithShape="1">
          <a:blip r:embed="rId3"/>
          <a:srcRect/>
          <a:stretch/>
        </p:blipFill>
        <p:spPr>
          <a:xfrm>
            <a:off x="213875" y="218325"/>
            <a:ext cx="670499" cy="809699"/>
          </a:xfrm>
          <a:prstGeom prst="rect">
            <a:avLst/>
          </a:prstGeom>
          <a:noFill/>
          <a:ln>
            <a:noFill/>
          </a:ln>
        </p:spPr>
      </p:pic>
      <p:pic>
        <p:nvPicPr>
          <p:cNvPr id="108" name="Shape 108"/>
          <p:cNvPicPr preferRelativeResize="0"/>
          <p:nvPr/>
        </p:nvPicPr>
        <p:blipFill>
          <a:blip r:embed="rId4"/>
          <a:stretch>
            <a:fillRect/>
          </a:stretch>
        </p:blipFill>
        <p:spPr>
          <a:xfrm>
            <a:off x="8257125" y="4355000"/>
            <a:ext cx="754700" cy="636100"/>
          </a:xfrm>
          <a:prstGeom prst="rect">
            <a:avLst/>
          </a:prstGeom>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Shape 26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algn="ctr" rtl="0">
              <a:buNone/>
            </a:pPr>
            <a:r>
              <a:rPr lang="en">
                <a:latin typeface="Calibri"/>
                <a:ea typeface="Calibri"/>
                <a:cs typeface="Calibri"/>
                <a:sym typeface="Calibri"/>
              </a:rPr>
              <a:t>High School Survey Data Results</a:t>
            </a:r>
          </a:p>
        </p:txBody>
      </p:sp>
      <p:sp>
        <p:nvSpPr>
          <p:cNvPr id="268" name="Shape 268"/>
          <p:cNvSpPr txBox="1">
            <a:spLocks noGrp="1"/>
          </p:cNvSpPr>
          <p:nvPr>
            <p:ph type="body" idx="1"/>
          </p:nvPr>
        </p:nvSpPr>
        <p:spPr>
          <a:xfrm>
            <a:off x="609600" y="1733550"/>
            <a:ext cx="2752500" cy="3055499"/>
          </a:xfrm>
          <a:prstGeom prst="rect">
            <a:avLst/>
          </a:prstGeom>
        </p:spPr>
        <p:txBody>
          <a:bodyPr lIns="91425" tIns="91425" rIns="91425" bIns="91425" anchor="t" anchorCtr="0">
            <a:noAutofit/>
          </a:bodyPr>
          <a:lstStyle/>
          <a:p>
            <a:pPr lvl="0" rtl="0">
              <a:buNone/>
            </a:pPr>
            <a:r>
              <a:rPr lang="en" sz="1800">
                <a:latin typeface="Calibri"/>
                <a:ea typeface="Calibri"/>
                <a:cs typeface="Calibri"/>
                <a:sym typeface="Calibri"/>
              </a:rPr>
              <a:t>Of our 30 Female participants:</a:t>
            </a:r>
          </a:p>
          <a:p>
            <a:endParaRPr lang="en" sz="1800">
              <a:latin typeface="Calibri"/>
              <a:ea typeface="Calibri"/>
              <a:cs typeface="Calibri"/>
              <a:sym typeface="Calibri"/>
            </a:endParaRPr>
          </a:p>
          <a:p>
            <a:pPr lvl="0" rtl="0">
              <a:buNone/>
            </a:pPr>
            <a:r>
              <a:rPr lang="en" sz="1800">
                <a:latin typeface="Calibri"/>
                <a:ea typeface="Calibri"/>
                <a:cs typeface="Calibri"/>
                <a:sym typeface="Calibri"/>
              </a:rPr>
              <a:t>83.3% (25/30) are interested in pursuing degrees STEM</a:t>
            </a:r>
          </a:p>
        </p:txBody>
      </p:sp>
      <p:pic>
        <p:nvPicPr>
          <p:cNvPr id="269" name="Shape 269"/>
          <p:cNvPicPr preferRelativeResize="0"/>
          <p:nvPr/>
        </p:nvPicPr>
        <p:blipFill>
          <a:blip r:embed="rId3"/>
          <a:stretch>
            <a:fillRect/>
          </a:stretch>
        </p:blipFill>
        <p:spPr>
          <a:xfrm>
            <a:off x="2788650" y="1239975"/>
            <a:ext cx="5085451" cy="3055500"/>
          </a:xfrm>
          <a:prstGeom prst="rect">
            <a:avLst/>
          </a:prstGeom>
        </p:spPr>
      </p:pic>
      <p:pic>
        <p:nvPicPr>
          <p:cNvPr id="270" name="Shape 270"/>
          <p:cNvPicPr preferRelativeResize="0"/>
          <p:nvPr/>
        </p:nvPicPr>
        <p:blipFill>
          <a:blip r:embed="rId4"/>
          <a:stretch>
            <a:fillRect/>
          </a:stretch>
        </p:blipFill>
        <p:spPr>
          <a:xfrm>
            <a:off x="8257125" y="4355000"/>
            <a:ext cx="754700" cy="636100"/>
          </a:xfrm>
          <a:prstGeom prst="rect">
            <a:avLst/>
          </a:prstGeom>
        </p:spPr>
      </p:pic>
      <p:pic>
        <p:nvPicPr>
          <p:cNvPr id="271" name="Shape 271"/>
          <p:cNvPicPr preferRelativeResize="0"/>
          <p:nvPr/>
        </p:nvPicPr>
        <p:blipFill rotWithShape="1">
          <a:blip r:embed="rId5"/>
          <a:srcRect/>
          <a:stretch/>
        </p:blipFill>
        <p:spPr>
          <a:xfrm>
            <a:off x="213875" y="218325"/>
            <a:ext cx="670499" cy="809699"/>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Shape 27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lgn="ctr">
              <a:buNone/>
            </a:pPr>
            <a:r>
              <a:rPr lang="en">
                <a:latin typeface="Calibri"/>
                <a:ea typeface="Calibri"/>
                <a:cs typeface="Calibri"/>
                <a:sym typeface="Calibri"/>
              </a:rPr>
              <a:t>Cultural Norms and Values</a:t>
            </a:r>
          </a:p>
        </p:txBody>
      </p:sp>
      <p:sp>
        <p:nvSpPr>
          <p:cNvPr id="277" name="Shape 277"/>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lnSpc>
                <a:spcPct val="115000"/>
              </a:lnSpc>
              <a:spcBef>
                <a:spcPts val="0"/>
              </a:spcBef>
              <a:buClr>
                <a:schemeClr val="dk1"/>
              </a:buClr>
              <a:buSzPct val="36666"/>
              <a:buFont typeface="Arial"/>
              <a:buNone/>
            </a:pPr>
            <a:r>
              <a:rPr lang="en">
                <a:latin typeface="Calibri"/>
                <a:ea typeface="Calibri"/>
                <a:cs typeface="Calibri"/>
                <a:sym typeface="Calibri"/>
              </a:rPr>
              <a:t>Peer Mentoring? </a:t>
            </a:r>
          </a:p>
          <a:p>
            <a:endParaRPr lang="en">
              <a:latin typeface="Calibri"/>
              <a:ea typeface="Calibri"/>
              <a:cs typeface="Calibri"/>
              <a:sym typeface="Calibri"/>
            </a:endParaRPr>
          </a:p>
        </p:txBody>
      </p:sp>
      <p:pic>
        <p:nvPicPr>
          <p:cNvPr id="278" name="Shape 278"/>
          <p:cNvPicPr preferRelativeResize="0"/>
          <p:nvPr/>
        </p:nvPicPr>
        <p:blipFill rotWithShape="1">
          <a:blip r:embed="rId3"/>
          <a:srcRect/>
          <a:stretch/>
        </p:blipFill>
        <p:spPr>
          <a:xfrm>
            <a:off x="213875" y="218325"/>
            <a:ext cx="670499" cy="809699"/>
          </a:xfrm>
          <a:prstGeom prst="rect">
            <a:avLst/>
          </a:prstGeom>
          <a:noFill/>
          <a:ln>
            <a:noFill/>
          </a:ln>
        </p:spPr>
      </p:pic>
      <p:pic>
        <p:nvPicPr>
          <p:cNvPr id="279" name="Shape 279"/>
          <p:cNvPicPr preferRelativeResize="0"/>
          <p:nvPr/>
        </p:nvPicPr>
        <p:blipFill>
          <a:blip r:embed="rId4"/>
          <a:stretch>
            <a:fillRect/>
          </a:stretch>
        </p:blipFill>
        <p:spPr>
          <a:xfrm>
            <a:off x="8257125" y="4355000"/>
            <a:ext cx="754700" cy="636100"/>
          </a:xfrm>
          <a:prstGeom prst="rect">
            <a:avLst/>
          </a:prstGeom>
        </p:spPr>
      </p:pic>
      <p:pic>
        <p:nvPicPr>
          <p:cNvPr id="280" name="Shape 280"/>
          <p:cNvPicPr preferRelativeResize="0"/>
          <p:nvPr/>
        </p:nvPicPr>
        <p:blipFill>
          <a:blip r:embed="rId5"/>
          <a:stretch>
            <a:fillRect/>
          </a:stretch>
        </p:blipFill>
        <p:spPr>
          <a:xfrm>
            <a:off x="1844174" y="1778000"/>
            <a:ext cx="5455649" cy="3277924"/>
          </a:xfrm>
          <a:prstGeom prst="rect">
            <a:avLst/>
          </a:prstGeom>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a:spLocks noGrp="1"/>
          </p:cNvSpPr>
          <p:nvPr>
            <p:ph type="ctrTitle"/>
          </p:nvPr>
        </p:nvSpPr>
        <p:spPr>
          <a:xfrm>
            <a:off x="685800" y="1583342"/>
            <a:ext cx="7772400" cy="1159799"/>
          </a:xfrm>
          <a:prstGeom prst="rect">
            <a:avLst/>
          </a:prstGeom>
        </p:spPr>
        <p:txBody>
          <a:bodyPr lIns="91425" tIns="91425" rIns="91425" bIns="91425" anchor="b" anchorCtr="0">
            <a:noAutofit/>
          </a:bodyPr>
          <a:lstStyle/>
          <a:p>
            <a:pPr lvl="0" rtl="0">
              <a:buNone/>
            </a:pPr>
            <a:r>
              <a:rPr lang="en">
                <a:latin typeface="Calibri"/>
                <a:ea typeface="Calibri"/>
                <a:cs typeface="Calibri"/>
                <a:sym typeface="Calibri"/>
              </a:rPr>
              <a:t>Mentoring and Leadership</a:t>
            </a:r>
          </a:p>
        </p:txBody>
      </p:sp>
      <p:sp>
        <p:nvSpPr>
          <p:cNvPr id="286" name="Shape 286"/>
          <p:cNvSpPr txBox="1">
            <a:spLocks noGrp="1"/>
          </p:cNvSpPr>
          <p:nvPr>
            <p:ph type="subTitle" idx="1"/>
          </p:nvPr>
        </p:nvSpPr>
        <p:spPr>
          <a:xfrm>
            <a:off x="685800" y="2840053"/>
            <a:ext cx="7772400" cy="784799"/>
          </a:xfrm>
          <a:prstGeom prst="rect">
            <a:avLst/>
          </a:prstGeom>
        </p:spPr>
        <p:txBody>
          <a:bodyPr lIns="91425" tIns="91425" rIns="91425" bIns="91425" anchor="t" anchorCtr="0">
            <a:noAutofit/>
          </a:bodyPr>
          <a:lstStyle/>
          <a:p>
            <a:pPr lvl="0" rtl="0">
              <a:lnSpc>
                <a:spcPct val="115000"/>
              </a:lnSpc>
              <a:buClr>
                <a:schemeClr val="dk1"/>
              </a:buClr>
              <a:buSzPct val="36666"/>
              <a:buFont typeface="Arial"/>
              <a:buNone/>
            </a:pPr>
            <a:r>
              <a:rPr lang="en">
                <a:solidFill>
                  <a:schemeClr val="dk1"/>
                </a:solidFill>
                <a:latin typeface="Calibri"/>
                <a:ea typeface="Calibri"/>
                <a:cs typeface="Calibri"/>
                <a:sym typeface="Calibri"/>
              </a:rPr>
              <a:t>Dana Lerch, Public Health</a:t>
            </a:r>
          </a:p>
          <a:p>
            <a:endParaRPr lang="en">
              <a:solidFill>
                <a:schemeClr val="dk1"/>
              </a:solidFill>
              <a:latin typeface="Calibri"/>
              <a:ea typeface="Calibri"/>
              <a:cs typeface="Calibri"/>
              <a:sym typeface="Calibri"/>
            </a:endParaRPr>
          </a:p>
        </p:txBody>
      </p:sp>
      <p:pic>
        <p:nvPicPr>
          <p:cNvPr id="287" name="Shape 287"/>
          <p:cNvPicPr preferRelativeResize="0"/>
          <p:nvPr/>
        </p:nvPicPr>
        <p:blipFill rotWithShape="1">
          <a:blip r:embed="rId3"/>
          <a:srcRect/>
          <a:stretch/>
        </p:blipFill>
        <p:spPr>
          <a:xfrm>
            <a:off x="213875" y="218325"/>
            <a:ext cx="670499" cy="809699"/>
          </a:xfrm>
          <a:prstGeom prst="rect">
            <a:avLst/>
          </a:prstGeom>
          <a:noFill/>
          <a:ln>
            <a:noFill/>
          </a:ln>
        </p:spPr>
      </p:pic>
      <p:pic>
        <p:nvPicPr>
          <p:cNvPr id="288" name="Shape 288"/>
          <p:cNvPicPr preferRelativeResize="0"/>
          <p:nvPr/>
        </p:nvPicPr>
        <p:blipFill>
          <a:blip r:embed="rId4"/>
          <a:stretch>
            <a:fillRect/>
          </a:stretch>
        </p:blipFill>
        <p:spPr>
          <a:xfrm>
            <a:off x="8257125" y="4355000"/>
            <a:ext cx="754700" cy="636100"/>
          </a:xfrm>
          <a:prstGeom prst="rect">
            <a:avLst/>
          </a:prstGeom>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algn="ctr" rtl="0">
              <a:buNone/>
            </a:pPr>
            <a:r>
              <a:rPr lang="en" sz="4400">
                <a:latin typeface="Calibri"/>
                <a:ea typeface="Calibri"/>
                <a:cs typeface="Calibri"/>
                <a:sym typeface="Calibri"/>
              </a:rPr>
              <a:t>Mentoring and Leadership</a:t>
            </a:r>
            <a:r>
              <a:rPr lang="en" sz="1100">
                <a:latin typeface="Calibri"/>
                <a:ea typeface="Calibri"/>
                <a:cs typeface="Calibri"/>
                <a:sym typeface="Calibri"/>
              </a:rPr>
              <a:t> </a:t>
            </a:r>
          </a:p>
        </p:txBody>
      </p:sp>
      <p:sp>
        <p:nvSpPr>
          <p:cNvPr id="294" name="Shape 294"/>
          <p:cNvSpPr txBox="1">
            <a:spLocks noGrp="1"/>
          </p:cNvSpPr>
          <p:nvPr>
            <p:ph type="body" idx="1"/>
          </p:nvPr>
        </p:nvSpPr>
        <p:spPr>
          <a:xfrm>
            <a:off x="457200" y="1063375"/>
            <a:ext cx="8229600" cy="3725699"/>
          </a:xfrm>
          <a:prstGeom prst="rect">
            <a:avLst/>
          </a:prstGeom>
        </p:spPr>
        <p:txBody>
          <a:bodyPr lIns="91425" tIns="91425" rIns="91425" bIns="91425" anchor="t" anchorCtr="0">
            <a:noAutofit/>
          </a:bodyPr>
          <a:lstStyle/>
          <a:p>
            <a:pPr lvl="0" rtl="0">
              <a:lnSpc>
                <a:spcPct val="115000"/>
              </a:lnSpc>
              <a:spcBef>
                <a:spcPts val="800"/>
              </a:spcBef>
              <a:buClr>
                <a:schemeClr val="dk1"/>
              </a:buClr>
              <a:buSzPct val="45833"/>
              <a:buFont typeface="Arial"/>
              <a:buNone/>
            </a:pPr>
            <a:r>
              <a:rPr lang="en" sz="2400">
                <a:latin typeface="Calibri"/>
                <a:ea typeface="Calibri"/>
                <a:cs typeface="Calibri"/>
                <a:sym typeface="Calibri"/>
              </a:rPr>
              <a:t>•Complication: How can AZSGC better use mentors and leaders as a way to recruit and engage underrepresented individuals?</a:t>
            </a:r>
          </a:p>
          <a:p>
            <a:pPr lvl="0" rtl="0">
              <a:lnSpc>
                <a:spcPct val="115000"/>
              </a:lnSpc>
              <a:spcBef>
                <a:spcPts val="700"/>
              </a:spcBef>
              <a:buClr>
                <a:schemeClr val="dk1"/>
              </a:buClr>
              <a:buSzPct val="45833"/>
              <a:buFont typeface="Arial"/>
              <a:buNone/>
            </a:pPr>
            <a:r>
              <a:rPr lang="en" sz="2400">
                <a:latin typeface="Calibri"/>
                <a:ea typeface="Calibri"/>
                <a:cs typeface="Calibri"/>
                <a:sym typeface="Calibri"/>
              </a:rPr>
              <a:t>–Who are the potential interns current mentors and leaders and how do we engage them?</a:t>
            </a:r>
          </a:p>
          <a:p>
            <a:pPr lvl="0" rtl="0">
              <a:lnSpc>
                <a:spcPct val="115000"/>
              </a:lnSpc>
              <a:spcBef>
                <a:spcPts val="700"/>
              </a:spcBef>
              <a:buClr>
                <a:schemeClr val="dk1"/>
              </a:buClr>
              <a:buSzPct val="45833"/>
              <a:buFont typeface="Arial"/>
              <a:buNone/>
            </a:pPr>
            <a:r>
              <a:rPr lang="en" sz="2400">
                <a:latin typeface="Calibri"/>
                <a:ea typeface="Calibri"/>
                <a:cs typeface="Calibri"/>
                <a:sym typeface="Calibri"/>
              </a:rPr>
              <a:t>–How can the space grant program (faculty and intern alumni) engage its current participants to build more productive mentor and leadership relationships?</a:t>
            </a:r>
          </a:p>
          <a:p>
            <a:endParaRPr lang="en" sz="2400">
              <a:latin typeface="Calibri"/>
              <a:ea typeface="Calibri"/>
              <a:cs typeface="Calibri"/>
              <a:sym typeface="Calibri"/>
            </a:endParaRPr>
          </a:p>
        </p:txBody>
      </p:sp>
      <p:pic>
        <p:nvPicPr>
          <p:cNvPr id="295" name="Shape 295"/>
          <p:cNvPicPr preferRelativeResize="0"/>
          <p:nvPr/>
        </p:nvPicPr>
        <p:blipFill rotWithShape="1">
          <a:blip r:embed="rId3"/>
          <a:srcRect/>
          <a:stretch/>
        </p:blipFill>
        <p:spPr>
          <a:xfrm>
            <a:off x="213875" y="218325"/>
            <a:ext cx="670499" cy="809699"/>
          </a:xfrm>
          <a:prstGeom prst="rect">
            <a:avLst/>
          </a:prstGeom>
          <a:noFill/>
          <a:ln>
            <a:noFill/>
          </a:ln>
        </p:spPr>
      </p:pic>
      <p:pic>
        <p:nvPicPr>
          <p:cNvPr id="296" name="Shape 296"/>
          <p:cNvPicPr preferRelativeResize="0"/>
          <p:nvPr/>
        </p:nvPicPr>
        <p:blipFill>
          <a:blip r:embed="rId4"/>
          <a:stretch>
            <a:fillRect/>
          </a:stretch>
        </p:blipFill>
        <p:spPr>
          <a:xfrm>
            <a:off x="8257125" y="4355000"/>
            <a:ext cx="754700" cy="636100"/>
          </a:xfrm>
          <a:prstGeom prst="rect">
            <a:avLst/>
          </a:prstGeom>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Shape 30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algn="ctr" rtl="0">
              <a:buNone/>
            </a:pPr>
            <a:r>
              <a:rPr lang="en" sz="4400">
                <a:latin typeface="Calibri"/>
                <a:ea typeface="Calibri"/>
                <a:cs typeface="Calibri"/>
                <a:sym typeface="Calibri"/>
              </a:rPr>
              <a:t>Mentoring and Leadership</a:t>
            </a:r>
            <a:r>
              <a:rPr lang="en" sz="1100">
                <a:latin typeface="Calibri"/>
                <a:ea typeface="Calibri"/>
                <a:cs typeface="Calibri"/>
                <a:sym typeface="Calibri"/>
              </a:rPr>
              <a:t> </a:t>
            </a:r>
          </a:p>
        </p:txBody>
      </p:sp>
      <p:sp>
        <p:nvSpPr>
          <p:cNvPr id="302" name="Shape 302"/>
          <p:cNvSpPr txBox="1">
            <a:spLocks noGrp="1"/>
          </p:cNvSpPr>
          <p:nvPr>
            <p:ph type="body" idx="1"/>
          </p:nvPr>
        </p:nvSpPr>
        <p:spPr>
          <a:xfrm>
            <a:off x="457200" y="1157225"/>
            <a:ext cx="8229600" cy="1313100"/>
          </a:xfrm>
          <a:prstGeom prst="rect">
            <a:avLst/>
          </a:prstGeom>
        </p:spPr>
        <p:txBody>
          <a:bodyPr lIns="91425" tIns="91425" rIns="91425" bIns="91425" anchor="t" anchorCtr="0">
            <a:noAutofit/>
          </a:bodyPr>
          <a:lstStyle/>
          <a:p>
            <a:pPr lvl="0" rtl="0">
              <a:lnSpc>
                <a:spcPct val="115000"/>
              </a:lnSpc>
              <a:spcBef>
                <a:spcPts val="700"/>
              </a:spcBef>
              <a:buClr>
                <a:schemeClr val="dk1"/>
              </a:buClr>
              <a:buSzPct val="36666"/>
              <a:buFont typeface="Arial"/>
              <a:buNone/>
            </a:pPr>
            <a:r>
              <a:rPr lang="en">
                <a:latin typeface="Calibri"/>
                <a:ea typeface="Calibri"/>
                <a:cs typeface="Calibri"/>
                <a:sym typeface="Calibri"/>
              </a:rPr>
              <a:t>Establish points of contact on campus </a:t>
            </a:r>
          </a:p>
          <a:p>
            <a:endParaRPr lang="en">
              <a:latin typeface="Calibri"/>
              <a:ea typeface="Calibri"/>
              <a:cs typeface="Calibri"/>
              <a:sym typeface="Calibri"/>
            </a:endParaRPr>
          </a:p>
        </p:txBody>
      </p:sp>
      <p:sp>
        <p:nvSpPr>
          <p:cNvPr id="303" name="Shape 303"/>
          <p:cNvSpPr txBox="1"/>
          <p:nvPr/>
        </p:nvSpPr>
        <p:spPr>
          <a:xfrm>
            <a:off x="5503825" y="2564175"/>
            <a:ext cx="2167500" cy="1248899"/>
          </a:xfrm>
          <a:prstGeom prst="rect">
            <a:avLst/>
          </a:prstGeom>
        </p:spPr>
        <p:txBody>
          <a:bodyPr lIns="91425" tIns="91425" rIns="91425" bIns="91425" anchor="t" anchorCtr="0">
            <a:noAutofit/>
          </a:bodyPr>
          <a:lstStyle/>
          <a:p>
            <a:pPr lvl="0" rtl="0">
              <a:buNone/>
            </a:pPr>
            <a:r>
              <a:rPr lang="en">
                <a:latin typeface="Calibri"/>
                <a:ea typeface="Calibri"/>
                <a:cs typeface="Calibri"/>
                <a:sym typeface="Calibri"/>
              </a:rPr>
              <a:t>Most likely to connect students to resources, including internships and jobs, on campus (Campbell &amp; Nutt, 2008)</a:t>
            </a:r>
          </a:p>
        </p:txBody>
      </p:sp>
      <p:sp>
        <p:nvSpPr>
          <p:cNvPr id="304" name="Shape 304"/>
          <p:cNvSpPr txBox="1"/>
          <p:nvPr/>
        </p:nvSpPr>
        <p:spPr>
          <a:xfrm>
            <a:off x="5503825" y="1967825"/>
            <a:ext cx="3290099" cy="502500"/>
          </a:xfrm>
          <a:prstGeom prst="rect">
            <a:avLst/>
          </a:prstGeom>
        </p:spPr>
        <p:txBody>
          <a:bodyPr lIns="91425" tIns="91425" rIns="91425" bIns="91425" anchor="t" anchorCtr="0">
            <a:noAutofit/>
          </a:bodyPr>
          <a:lstStyle/>
          <a:p>
            <a:pPr lvl="0" rtl="0">
              <a:buNone/>
            </a:pPr>
            <a:r>
              <a:rPr lang="en" b="1">
                <a:latin typeface="Calibri"/>
                <a:ea typeface="Calibri"/>
                <a:cs typeface="Calibri"/>
                <a:sym typeface="Calibri"/>
              </a:rPr>
              <a:t>Academic advisors and professors </a:t>
            </a:r>
          </a:p>
        </p:txBody>
      </p:sp>
      <p:pic>
        <p:nvPicPr>
          <p:cNvPr id="305" name="Shape 305"/>
          <p:cNvPicPr preferRelativeResize="0"/>
          <p:nvPr/>
        </p:nvPicPr>
        <p:blipFill rotWithShape="1">
          <a:blip r:embed="rId3"/>
          <a:srcRect/>
          <a:stretch/>
        </p:blipFill>
        <p:spPr>
          <a:xfrm>
            <a:off x="213875" y="218325"/>
            <a:ext cx="670499" cy="809699"/>
          </a:xfrm>
          <a:prstGeom prst="rect">
            <a:avLst/>
          </a:prstGeom>
          <a:noFill/>
          <a:ln>
            <a:noFill/>
          </a:ln>
        </p:spPr>
      </p:pic>
      <p:pic>
        <p:nvPicPr>
          <p:cNvPr id="306" name="Shape 306"/>
          <p:cNvPicPr preferRelativeResize="0"/>
          <p:nvPr/>
        </p:nvPicPr>
        <p:blipFill>
          <a:blip r:embed="rId4"/>
          <a:stretch>
            <a:fillRect/>
          </a:stretch>
        </p:blipFill>
        <p:spPr>
          <a:xfrm>
            <a:off x="457200" y="2097699"/>
            <a:ext cx="4575325" cy="2752500"/>
          </a:xfrm>
          <a:prstGeom prst="rect">
            <a:avLst/>
          </a:prstGeom>
          <a:noFill/>
          <a:ln>
            <a:noFill/>
          </a:ln>
        </p:spPr>
      </p:pic>
      <p:pic>
        <p:nvPicPr>
          <p:cNvPr id="307" name="Shape 307"/>
          <p:cNvPicPr preferRelativeResize="0"/>
          <p:nvPr/>
        </p:nvPicPr>
        <p:blipFill>
          <a:blip r:embed="rId5"/>
          <a:stretch>
            <a:fillRect/>
          </a:stretch>
        </p:blipFill>
        <p:spPr>
          <a:xfrm>
            <a:off x="8257125" y="4355000"/>
            <a:ext cx="754700" cy="636100"/>
          </a:xfrm>
          <a:prstGeom prst="rect">
            <a:avLst/>
          </a:prstGeom>
        </p:spPr>
      </p:pic>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Shape 31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algn="ctr" rtl="0">
              <a:buNone/>
            </a:pPr>
            <a:r>
              <a:rPr lang="en" sz="4400">
                <a:latin typeface="Calibri"/>
                <a:ea typeface="Calibri"/>
                <a:cs typeface="Calibri"/>
                <a:sym typeface="Calibri"/>
              </a:rPr>
              <a:t>Mentoring and Leadership</a:t>
            </a:r>
            <a:r>
              <a:rPr lang="en" sz="1100">
                <a:latin typeface="Calibri"/>
                <a:ea typeface="Calibri"/>
                <a:cs typeface="Calibri"/>
                <a:sym typeface="Calibri"/>
              </a:rPr>
              <a:t> </a:t>
            </a:r>
          </a:p>
        </p:txBody>
      </p:sp>
      <p:sp>
        <p:nvSpPr>
          <p:cNvPr id="313" name="Shape 313"/>
          <p:cNvSpPr txBox="1">
            <a:spLocks noGrp="1"/>
          </p:cNvSpPr>
          <p:nvPr>
            <p:ph type="body" idx="1"/>
          </p:nvPr>
        </p:nvSpPr>
        <p:spPr>
          <a:xfrm>
            <a:off x="457200" y="1063375"/>
            <a:ext cx="8229600" cy="1548900"/>
          </a:xfrm>
          <a:prstGeom prst="rect">
            <a:avLst/>
          </a:prstGeom>
        </p:spPr>
        <p:txBody>
          <a:bodyPr lIns="91425" tIns="91425" rIns="91425" bIns="91425" anchor="t" anchorCtr="0">
            <a:noAutofit/>
          </a:bodyPr>
          <a:lstStyle/>
          <a:p>
            <a:pPr lvl="0" rtl="0">
              <a:lnSpc>
                <a:spcPct val="115000"/>
              </a:lnSpc>
              <a:spcBef>
                <a:spcPts val="700"/>
              </a:spcBef>
              <a:buClr>
                <a:schemeClr val="dk1"/>
              </a:buClr>
              <a:buSzPct val="36666"/>
              <a:buFont typeface="Arial"/>
              <a:buNone/>
            </a:pPr>
            <a:r>
              <a:rPr lang="en">
                <a:latin typeface="Calibri"/>
                <a:ea typeface="Calibri"/>
                <a:cs typeface="Calibri"/>
                <a:sym typeface="Calibri"/>
              </a:rPr>
              <a:t>Harness peer networks and leadership</a:t>
            </a:r>
          </a:p>
          <a:p>
            <a:endParaRPr lang="en">
              <a:latin typeface="Calibri"/>
              <a:ea typeface="Calibri"/>
              <a:cs typeface="Calibri"/>
              <a:sym typeface="Calibri"/>
            </a:endParaRPr>
          </a:p>
        </p:txBody>
      </p:sp>
      <p:sp>
        <p:nvSpPr>
          <p:cNvPr id="314" name="Shape 314"/>
          <p:cNvSpPr txBox="1"/>
          <p:nvPr/>
        </p:nvSpPr>
        <p:spPr>
          <a:xfrm>
            <a:off x="4979050" y="1911400"/>
            <a:ext cx="3657600" cy="457200"/>
          </a:xfrm>
          <a:prstGeom prst="rect">
            <a:avLst/>
          </a:prstGeom>
        </p:spPr>
        <p:txBody>
          <a:bodyPr lIns="91425" tIns="91425" rIns="91425" bIns="91425" anchor="t" anchorCtr="0">
            <a:noAutofit/>
          </a:bodyPr>
          <a:lstStyle/>
          <a:p>
            <a:pPr lvl="0" rtl="0">
              <a:buNone/>
            </a:pPr>
            <a:r>
              <a:rPr lang="en" sz="1800">
                <a:solidFill>
                  <a:schemeClr val="dk1"/>
                </a:solidFill>
                <a:latin typeface="Calibri"/>
                <a:ea typeface="Calibri"/>
                <a:cs typeface="Calibri"/>
                <a:sym typeface="Calibri"/>
              </a:rPr>
              <a:t>
</a:t>
            </a:r>
          </a:p>
        </p:txBody>
      </p:sp>
      <p:pic>
        <p:nvPicPr>
          <p:cNvPr id="315" name="Shape 315"/>
          <p:cNvPicPr preferRelativeResize="0"/>
          <p:nvPr/>
        </p:nvPicPr>
        <p:blipFill rotWithShape="1">
          <a:blip r:embed="rId3"/>
          <a:srcRect/>
          <a:stretch/>
        </p:blipFill>
        <p:spPr>
          <a:xfrm>
            <a:off x="213875" y="218325"/>
            <a:ext cx="670499" cy="809699"/>
          </a:xfrm>
          <a:prstGeom prst="rect">
            <a:avLst/>
          </a:prstGeom>
          <a:noFill/>
          <a:ln>
            <a:noFill/>
          </a:ln>
        </p:spPr>
      </p:pic>
      <p:pic>
        <p:nvPicPr>
          <p:cNvPr id="316" name="Shape 316"/>
          <p:cNvPicPr preferRelativeResize="0"/>
          <p:nvPr/>
        </p:nvPicPr>
        <p:blipFill>
          <a:blip r:embed="rId4"/>
          <a:stretch>
            <a:fillRect/>
          </a:stretch>
        </p:blipFill>
        <p:spPr>
          <a:xfrm>
            <a:off x="8257125" y="4355000"/>
            <a:ext cx="754700" cy="636100"/>
          </a:xfrm>
          <a:prstGeom prst="rect">
            <a:avLst/>
          </a:prstGeom>
        </p:spPr>
      </p:pic>
      <p:pic>
        <p:nvPicPr>
          <p:cNvPr id="317" name="Shape 317"/>
          <p:cNvPicPr preferRelativeResize="0"/>
          <p:nvPr/>
        </p:nvPicPr>
        <p:blipFill>
          <a:blip r:embed="rId5"/>
          <a:stretch>
            <a:fillRect/>
          </a:stretch>
        </p:blipFill>
        <p:spPr>
          <a:xfrm>
            <a:off x="457200" y="1911400"/>
            <a:ext cx="4251950" cy="2555699"/>
          </a:xfrm>
          <a:prstGeom prst="rect">
            <a:avLst/>
          </a:prstGeom>
          <a:noFill/>
          <a:ln>
            <a:noFill/>
          </a:ln>
        </p:spPr>
      </p:pic>
      <p:sp>
        <p:nvSpPr>
          <p:cNvPr id="318" name="Shape 318"/>
          <p:cNvSpPr txBox="1"/>
          <p:nvPr/>
        </p:nvSpPr>
        <p:spPr>
          <a:xfrm>
            <a:off x="5354225" y="1985550"/>
            <a:ext cx="3657600" cy="457200"/>
          </a:xfrm>
          <a:prstGeom prst="rect">
            <a:avLst/>
          </a:prstGeom>
        </p:spPr>
        <p:txBody>
          <a:bodyPr lIns="91425" tIns="91425" rIns="91425" bIns="91425" anchor="t" anchorCtr="0">
            <a:noAutofit/>
          </a:bodyPr>
          <a:lstStyle/>
          <a:p>
            <a:pPr lvl="0" rtl="0">
              <a:buNone/>
            </a:pPr>
            <a:r>
              <a:rPr lang="en" b="1"/>
              <a:t>Power of peer mentorship</a:t>
            </a:r>
          </a:p>
        </p:txBody>
      </p:sp>
      <p:sp>
        <p:nvSpPr>
          <p:cNvPr id="319" name="Shape 319"/>
          <p:cNvSpPr txBox="1"/>
          <p:nvPr/>
        </p:nvSpPr>
        <p:spPr>
          <a:xfrm>
            <a:off x="5354225" y="2480587"/>
            <a:ext cx="3657600" cy="457200"/>
          </a:xfrm>
          <a:prstGeom prst="rect">
            <a:avLst/>
          </a:prstGeom>
        </p:spPr>
        <p:txBody>
          <a:bodyPr lIns="91425" tIns="91425" rIns="91425" bIns="91425" anchor="t" anchorCtr="0">
            <a:noAutofit/>
          </a:bodyPr>
          <a:lstStyle/>
          <a:p>
            <a:pPr>
              <a:buNone/>
            </a:pPr>
            <a:r>
              <a:rPr lang="en"/>
              <a:t>Higher perceived levels of peer mentoring related to higher perceived levels of knowledge creation and sharing of ideas (Bryant &amp; Terborg, 2008).</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Shape 32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algn="ctr" rtl="0">
              <a:buNone/>
            </a:pPr>
            <a:r>
              <a:rPr lang="en" sz="4400">
                <a:latin typeface="Calibri"/>
                <a:ea typeface="Calibri"/>
                <a:cs typeface="Calibri"/>
                <a:sym typeface="Calibri"/>
              </a:rPr>
              <a:t>Mentoring and Leadership</a:t>
            </a:r>
            <a:r>
              <a:rPr lang="en" sz="1100">
                <a:latin typeface="Calibri"/>
                <a:ea typeface="Calibri"/>
                <a:cs typeface="Calibri"/>
                <a:sym typeface="Calibri"/>
              </a:rPr>
              <a:t> </a:t>
            </a:r>
          </a:p>
        </p:txBody>
      </p:sp>
      <p:sp>
        <p:nvSpPr>
          <p:cNvPr id="325" name="Shape 325"/>
          <p:cNvSpPr txBox="1"/>
          <p:nvPr/>
        </p:nvSpPr>
        <p:spPr>
          <a:xfrm>
            <a:off x="5354225" y="1063375"/>
            <a:ext cx="3657600" cy="457200"/>
          </a:xfrm>
          <a:prstGeom prst="rect">
            <a:avLst/>
          </a:prstGeom>
        </p:spPr>
        <p:txBody>
          <a:bodyPr lIns="91425" tIns="91425" rIns="91425" bIns="91425" anchor="t" anchorCtr="0">
            <a:noAutofit/>
          </a:bodyPr>
          <a:lstStyle/>
          <a:p>
            <a:pPr lvl="0" rtl="0">
              <a:lnSpc>
                <a:spcPct val="115000"/>
              </a:lnSpc>
              <a:buClr>
                <a:schemeClr val="dk1"/>
              </a:buClr>
              <a:buSzPct val="61111"/>
              <a:buFont typeface="Arial"/>
              <a:buNone/>
            </a:pPr>
            <a:r>
              <a:rPr lang="en" sz="1800">
                <a:solidFill>
                  <a:schemeClr val="dk1"/>
                </a:solidFill>
                <a:latin typeface="Calibri"/>
                <a:ea typeface="Calibri"/>
                <a:cs typeface="Calibri"/>
                <a:sym typeface="Calibri"/>
              </a:rPr>
              <a:t>“Diverging perceptions between a mentor and a mentee on the nature and content of of feedback given in mentoring conversations may have a profound impact on the mentee’s learning from conversation” (Korver &amp; Tillema, p 167, 2013).</a:t>
            </a:r>
          </a:p>
          <a:p>
            <a:endParaRPr lang="en" sz="1800">
              <a:solidFill>
                <a:schemeClr val="dk1"/>
              </a:solidFill>
              <a:latin typeface="Calibri"/>
              <a:ea typeface="Calibri"/>
              <a:cs typeface="Calibri"/>
              <a:sym typeface="Calibri"/>
            </a:endParaRPr>
          </a:p>
        </p:txBody>
      </p:sp>
      <p:pic>
        <p:nvPicPr>
          <p:cNvPr id="326" name="Shape 326"/>
          <p:cNvPicPr preferRelativeResize="0"/>
          <p:nvPr/>
        </p:nvPicPr>
        <p:blipFill rotWithShape="1">
          <a:blip r:embed="rId3"/>
          <a:srcRect/>
          <a:stretch/>
        </p:blipFill>
        <p:spPr>
          <a:xfrm>
            <a:off x="213875" y="218325"/>
            <a:ext cx="670499" cy="809699"/>
          </a:xfrm>
          <a:prstGeom prst="rect">
            <a:avLst/>
          </a:prstGeom>
          <a:noFill/>
          <a:ln>
            <a:noFill/>
          </a:ln>
        </p:spPr>
      </p:pic>
      <p:pic>
        <p:nvPicPr>
          <p:cNvPr id="327" name="Shape 327"/>
          <p:cNvPicPr preferRelativeResize="0"/>
          <p:nvPr/>
        </p:nvPicPr>
        <p:blipFill>
          <a:blip r:embed="rId4"/>
          <a:stretch>
            <a:fillRect/>
          </a:stretch>
        </p:blipFill>
        <p:spPr>
          <a:xfrm>
            <a:off x="8257125" y="4355000"/>
            <a:ext cx="754700" cy="636100"/>
          </a:xfrm>
          <a:prstGeom prst="rect">
            <a:avLst/>
          </a:prstGeom>
        </p:spPr>
      </p:pic>
      <p:sp>
        <p:nvSpPr>
          <p:cNvPr id="328" name="Shape 328"/>
          <p:cNvSpPr txBox="1"/>
          <p:nvPr/>
        </p:nvSpPr>
        <p:spPr>
          <a:xfrm>
            <a:off x="1428200" y="1985550"/>
            <a:ext cx="3657600" cy="457200"/>
          </a:xfrm>
          <a:prstGeom prst="rect">
            <a:avLst/>
          </a:prstGeom>
        </p:spPr>
        <p:txBody>
          <a:bodyPr lIns="91425" tIns="91425" rIns="91425" bIns="91425" anchor="t" anchorCtr="0">
            <a:noAutofit/>
          </a:bodyPr>
          <a:lstStyle/>
          <a:p>
            <a:endParaRPr/>
          </a:p>
        </p:txBody>
      </p:sp>
      <p:pic>
        <p:nvPicPr>
          <p:cNvPr id="329" name="Shape 329"/>
          <p:cNvPicPr preferRelativeResize="0"/>
          <p:nvPr/>
        </p:nvPicPr>
        <p:blipFill>
          <a:blip r:embed="rId5"/>
          <a:stretch>
            <a:fillRect/>
          </a:stretch>
        </p:blipFill>
        <p:spPr>
          <a:xfrm>
            <a:off x="213875" y="1112499"/>
            <a:ext cx="3184099" cy="1918074"/>
          </a:xfrm>
          <a:prstGeom prst="rect">
            <a:avLst/>
          </a:prstGeom>
          <a:noFill/>
          <a:ln>
            <a:noFill/>
          </a:ln>
        </p:spPr>
      </p:pic>
      <p:pic>
        <p:nvPicPr>
          <p:cNvPr id="330" name="Shape 330"/>
          <p:cNvPicPr preferRelativeResize="0"/>
          <p:nvPr/>
        </p:nvPicPr>
        <p:blipFill>
          <a:blip r:embed="rId6"/>
          <a:stretch>
            <a:fillRect/>
          </a:stretch>
        </p:blipFill>
        <p:spPr>
          <a:xfrm>
            <a:off x="1901699" y="3079703"/>
            <a:ext cx="3184100" cy="1915521"/>
          </a:xfrm>
          <a:prstGeom prst="rect">
            <a:avLst/>
          </a:prstGeom>
          <a:noFill/>
          <a:ln>
            <a:noFill/>
          </a:ln>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Shape 335"/>
          <p:cNvSpPr txBox="1">
            <a:spLocks noGrp="1"/>
          </p:cNvSpPr>
          <p:nvPr>
            <p:ph type="ctrTitle"/>
          </p:nvPr>
        </p:nvSpPr>
        <p:spPr>
          <a:xfrm>
            <a:off x="685800" y="1583342"/>
            <a:ext cx="7772400" cy="1159799"/>
          </a:xfrm>
          <a:prstGeom prst="rect">
            <a:avLst/>
          </a:prstGeom>
        </p:spPr>
        <p:txBody>
          <a:bodyPr lIns="91425" tIns="91425" rIns="91425" bIns="91425" anchor="b" anchorCtr="0">
            <a:noAutofit/>
          </a:bodyPr>
          <a:lstStyle/>
          <a:p>
            <a:pPr lvl="0" rtl="0">
              <a:buNone/>
            </a:pPr>
            <a:r>
              <a:rPr lang="en">
                <a:latin typeface="Calibri"/>
                <a:ea typeface="Calibri"/>
                <a:cs typeface="Calibri"/>
                <a:sym typeface="Calibri"/>
              </a:rPr>
              <a:t>Areas of Study</a:t>
            </a:r>
          </a:p>
        </p:txBody>
      </p:sp>
      <p:sp>
        <p:nvSpPr>
          <p:cNvPr id="336" name="Shape 336"/>
          <p:cNvSpPr txBox="1">
            <a:spLocks noGrp="1"/>
          </p:cNvSpPr>
          <p:nvPr>
            <p:ph type="subTitle" idx="1"/>
          </p:nvPr>
        </p:nvSpPr>
        <p:spPr>
          <a:xfrm>
            <a:off x="685800" y="2840053"/>
            <a:ext cx="7772400" cy="784799"/>
          </a:xfrm>
          <a:prstGeom prst="rect">
            <a:avLst/>
          </a:prstGeom>
        </p:spPr>
        <p:txBody>
          <a:bodyPr lIns="91425" tIns="91425" rIns="91425" bIns="91425" anchor="t" anchorCtr="0">
            <a:noAutofit/>
          </a:bodyPr>
          <a:lstStyle/>
          <a:p>
            <a:pPr lvl="0" rtl="0">
              <a:lnSpc>
                <a:spcPct val="115000"/>
              </a:lnSpc>
              <a:buClr>
                <a:schemeClr val="dk1"/>
              </a:buClr>
              <a:buSzPct val="36666"/>
              <a:buFont typeface="Arial"/>
              <a:buNone/>
            </a:pPr>
            <a:r>
              <a:rPr lang="en">
                <a:solidFill>
                  <a:srgbClr val="000000"/>
                </a:solidFill>
                <a:latin typeface="Calibri"/>
                <a:ea typeface="Calibri"/>
                <a:cs typeface="Calibri"/>
                <a:sym typeface="Calibri"/>
              </a:rPr>
              <a:t>Stephanie Wogan, Public Health</a:t>
            </a:r>
          </a:p>
          <a:p>
            <a:endParaRPr lang="en">
              <a:solidFill>
                <a:srgbClr val="000000"/>
              </a:solidFill>
              <a:latin typeface="Calibri"/>
              <a:ea typeface="Calibri"/>
              <a:cs typeface="Calibri"/>
              <a:sym typeface="Calibri"/>
            </a:endParaRPr>
          </a:p>
        </p:txBody>
      </p:sp>
      <p:pic>
        <p:nvPicPr>
          <p:cNvPr id="337" name="Shape 337"/>
          <p:cNvPicPr preferRelativeResize="0"/>
          <p:nvPr/>
        </p:nvPicPr>
        <p:blipFill rotWithShape="1">
          <a:blip r:embed="rId3"/>
          <a:srcRect/>
          <a:stretch/>
        </p:blipFill>
        <p:spPr>
          <a:xfrm>
            <a:off x="213875" y="218325"/>
            <a:ext cx="670499" cy="809699"/>
          </a:xfrm>
          <a:prstGeom prst="rect">
            <a:avLst/>
          </a:prstGeom>
          <a:noFill/>
          <a:ln>
            <a:noFill/>
          </a:ln>
        </p:spPr>
      </p:pic>
      <p:pic>
        <p:nvPicPr>
          <p:cNvPr id="338" name="Shape 338"/>
          <p:cNvPicPr preferRelativeResize="0"/>
          <p:nvPr/>
        </p:nvPicPr>
        <p:blipFill>
          <a:blip r:embed="rId4"/>
          <a:stretch>
            <a:fillRect/>
          </a:stretch>
        </p:blipFill>
        <p:spPr>
          <a:xfrm>
            <a:off x="8257125" y="4355000"/>
            <a:ext cx="754700" cy="636100"/>
          </a:xfrm>
          <a:prstGeom prst="rect">
            <a:avLst/>
          </a:prstGeom>
        </p:spPr>
      </p:pic>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Shape 343"/>
          <p:cNvSpPr txBox="1">
            <a:spLocks noGrp="1"/>
          </p:cNvSpPr>
          <p:nvPr>
            <p:ph type="title"/>
          </p:nvPr>
        </p:nvSpPr>
        <p:spPr>
          <a:xfrm>
            <a:off x="457200" y="205978"/>
            <a:ext cx="8229600" cy="85725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 sz="4400" b="1" i="0" u="none" strike="noStrike" cap="none" baseline="0">
                <a:solidFill>
                  <a:schemeClr val="dk1"/>
                </a:solidFill>
                <a:latin typeface="Calibri"/>
                <a:ea typeface="Calibri"/>
                <a:cs typeface="Calibri"/>
                <a:sym typeface="Calibri"/>
              </a:rPr>
              <a:t>Areas of Study</a:t>
            </a:r>
          </a:p>
        </p:txBody>
      </p:sp>
      <p:sp>
        <p:nvSpPr>
          <p:cNvPr id="344" name="Shape 344"/>
          <p:cNvSpPr txBox="1">
            <a:spLocks noGrp="1"/>
          </p:cNvSpPr>
          <p:nvPr>
            <p:ph type="body" idx="1"/>
          </p:nvPr>
        </p:nvSpPr>
        <p:spPr>
          <a:xfrm>
            <a:off x="457200" y="1063227"/>
            <a:ext cx="8229600" cy="3862601"/>
          </a:xfrm>
          <a:prstGeom prst="rect">
            <a:avLst/>
          </a:prstGeom>
          <a:noFill/>
          <a:ln>
            <a:noFill/>
          </a:ln>
        </p:spPr>
        <p:txBody>
          <a:bodyPr lIns="91425" tIns="45700" rIns="91425" bIns="45700" anchor="t" anchorCtr="0">
            <a:noAutofit/>
          </a:bodyPr>
          <a:lstStyle/>
          <a:p>
            <a:pPr marL="0" marR="0" lvl="0" indent="0" algn="l" rtl="0">
              <a:spcBef>
                <a:spcPts val="0"/>
              </a:spcBef>
              <a:buNone/>
            </a:pPr>
            <a:r>
              <a:rPr lang="en" sz="3200">
                <a:solidFill>
                  <a:schemeClr val="dk1"/>
                </a:solidFill>
                <a:latin typeface="Calibri"/>
                <a:ea typeface="Calibri"/>
                <a:cs typeface="Calibri"/>
                <a:sym typeface="Calibri"/>
              </a:rPr>
              <a:t>Explore the question of diversity and relevance in relation to</a:t>
            </a:r>
            <a:r>
              <a:rPr lang="en" sz="3200" b="0" i="0" u="none" strike="noStrike" cap="none" baseline="0">
                <a:solidFill>
                  <a:schemeClr val="dk1"/>
                </a:solidFill>
                <a:latin typeface="Calibri"/>
                <a:ea typeface="Calibri"/>
                <a:cs typeface="Calibri"/>
                <a:sym typeface="Calibri"/>
              </a:rPr>
              <a:t> three topics</a:t>
            </a:r>
            <a:r>
              <a:rPr lang="en" sz="3200">
                <a:solidFill>
                  <a:schemeClr val="dk1"/>
                </a:solidFill>
                <a:latin typeface="Calibri"/>
                <a:ea typeface="Calibri"/>
                <a:cs typeface="Calibri"/>
                <a:sym typeface="Calibri"/>
              </a:rPr>
              <a:t>:</a:t>
            </a:r>
          </a:p>
          <a:p>
            <a:pPr marL="1371600" marR="0" lvl="0" indent="-381000" algn="l" rtl="0">
              <a:spcBef>
                <a:spcPts val="480"/>
              </a:spcBef>
              <a:buClr>
                <a:schemeClr val="dk1"/>
              </a:buClr>
              <a:buSzPct val="100000"/>
              <a:buFont typeface="Calibri"/>
              <a:buChar char="•"/>
            </a:pPr>
            <a:r>
              <a:rPr lang="en" sz="2400" b="0" i="0" u="none" strike="noStrike" cap="none" baseline="0">
                <a:solidFill>
                  <a:schemeClr val="dk1"/>
                </a:solidFill>
                <a:latin typeface="Calibri"/>
                <a:ea typeface="Calibri"/>
                <a:cs typeface="Calibri"/>
                <a:sym typeface="Calibri"/>
              </a:rPr>
              <a:t>Self</a:t>
            </a:r>
            <a:r>
              <a:rPr lang="en" sz="2400">
                <a:solidFill>
                  <a:schemeClr val="dk1"/>
                </a:solidFill>
                <a:latin typeface="Calibri"/>
                <a:ea typeface="Calibri"/>
                <a:cs typeface="Calibri"/>
                <a:sym typeface="Calibri"/>
              </a:rPr>
              <a:t>-i</a:t>
            </a:r>
            <a:r>
              <a:rPr lang="en" sz="2400" b="0" i="0" u="none" strike="noStrike" cap="none" baseline="0">
                <a:solidFill>
                  <a:schemeClr val="dk1"/>
                </a:solidFill>
                <a:latin typeface="Calibri"/>
                <a:ea typeface="Calibri"/>
                <a:cs typeface="Calibri"/>
                <a:sym typeface="Calibri"/>
              </a:rPr>
              <a:t>dentification as STEM</a:t>
            </a:r>
          </a:p>
          <a:p>
            <a:pPr marL="1371600" marR="0" lvl="0" indent="-381000" algn="l" rtl="0">
              <a:spcBef>
                <a:spcPts val="480"/>
              </a:spcBef>
              <a:buClr>
                <a:schemeClr val="dk1"/>
              </a:buClr>
              <a:buSzPct val="100000"/>
              <a:buFont typeface="Calibri"/>
              <a:buChar char="•"/>
            </a:pPr>
            <a:r>
              <a:rPr lang="en" sz="2400" b="0" i="0" u="none" strike="noStrike" cap="none" baseline="0">
                <a:solidFill>
                  <a:schemeClr val="dk1"/>
                </a:solidFill>
                <a:latin typeface="Calibri"/>
                <a:ea typeface="Calibri"/>
                <a:cs typeface="Calibri"/>
                <a:sym typeface="Calibri"/>
              </a:rPr>
              <a:t>Barriers to engagement</a:t>
            </a:r>
          </a:p>
          <a:p>
            <a:pPr marL="1371600" marR="0" lvl="0" indent="-381000" algn="l" rtl="0">
              <a:spcBef>
                <a:spcPts val="480"/>
              </a:spcBef>
              <a:buClr>
                <a:schemeClr val="dk1"/>
              </a:buClr>
              <a:buSzPct val="100000"/>
              <a:buFont typeface="Calibri"/>
              <a:buChar char="•"/>
            </a:pPr>
            <a:r>
              <a:rPr lang="en" sz="2400" b="0" i="0" u="none" strike="noStrike" cap="none" baseline="0">
                <a:solidFill>
                  <a:schemeClr val="dk1"/>
                </a:solidFill>
                <a:latin typeface="Calibri"/>
                <a:ea typeface="Calibri"/>
                <a:cs typeface="Calibri"/>
                <a:sym typeface="Calibri"/>
              </a:rPr>
              <a:t>Interdisciplinary opportunities</a:t>
            </a:r>
          </a:p>
        </p:txBody>
      </p:sp>
      <p:pic>
        <p:nvPicPr>
          <p:cNvPr id="345" name="Shape 345"/>
          <p:cNvPicPr preferRelativeResize="0"/>
          <p:nvPr/>
        </p:nvPicPr>
        <p:blipFill rotWithShape="1">
          <a:blip r:embed="rId3"/>
          <a:srcRect/>
          <a:stretch/>
        </p:blipFill>
        <p:spPr>
          <a:xfrm>
            <a:off x="213875" y="218325"/>
            <a:ext cx="670499" cy="809699"/>
          </a:xfrm>
          <a:prstGeom prst="rect">
            <a:avLst/>
          </a:prstGeom>
          <a:noFill/>
          <a:ln>
            <a:noFill/>
          </a:ln>
        </p:spPr>
      </p:pic>
      <p:pic>
        <p:nvPicPr>
          <p:cNvPr id="346" name="Shape 346"/>
          <p:cNvPicPr preferRelativeResize="0"/>
          <p:nvPr/>
        </p:nvPicPr>
        <p:blipFill>
          <a:blip r:embed="rId4"/>
          <a:stretch>
            <a:fillRect/>
          </a:stretch>
        </p:blipFill>
        <p:spPr>
          <a:xfrm>
            <a:off x="8257125" y="4355000"/>
            <a:ext cx="754700" cy="636100"/>
          </a:xfrm>
          <a:prstGeom prst="rect">
            <a:avLst/>
          </a:prstGeom>
        </p:spPr>
      </p:pic>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Shape 351"/>
          <p:cNvSpPr txBox="1">
            <a:spLocks noGrp="1"/>
          </p:cNvSpPr>
          <p:nvPr>
            <p:ph type="title"/>
          </p:nvPr>
        </p:nvSpPr>
        <p:spPr>
          <a:xfrm>
            <a:off x="479377" y="0"/>
            <a:ext cx="8229600" cy="85725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 sz="4400" b="1" i="0" u="none" strike="noStrike" cap="none" baseline="0">
                <a:solidFill>
                  <a:schemeClr val="dk1"/>
                </a:solidFill>
                <a:latin typeface="Calibri"/>
                <a:ea typeface="Calibri"/>
                <a:cs typeface="Calibri"/>
                <a:sym typeface="Calibri"/>
              </a:rPr>
              <a:t>Self Identification</a:t>
            </a:r>
          </a:p>
        </p:txBody>
      </p:sp>
      <p:sp>
        <p:nvSpPr>
          <p:cNvPr id="352" name="Shape 352"/>
          <p:cNvSpPr txBox="1">
            <a:spLocks noGrp="1"/>
          </p:cNvSpPr>
          <p:nvPr>
            <p:ph type="body" idx="1"/>
          </p:nvPr>
        </p:nvSpPr>
        <p:spPr>
          <a:xfrm>
            <a:off x="457200" y="1085850"/>
            <a:ext cx="8229600" cy="844500"/>
          </a:xfrm>
          <a:prstGeom prst="rect">
            <a:avLst/>
          </a:prstGeom>
          <a:noFill/>
          <a:ln>
            <a:noFill/>
          </a:ln>
        </p:spPr>
        <p:txBody>
          <a:bodyPr lIns="91425" tIns="45700" rIns="91425" bIns="45700" anchor="t" anchorCtr="0">
            <a:noAutofit/>
          </a:bodyPr>
          <a:lstStyle/>
          <a:p>
            <a:pPr marL="457200" marR="0" lvl="0" indent="-406400" algn="l" rtl="0">
              <a:spcBef>
                <a:spcPts val="0"/>
              </a:spcBef>
              <a:buClr>
                <a:schemeClr val="dk1"/>
              </a:buClr>
              <a:buSzPct val="100000"/>
              <a:buFont typeface="Calibri"/>
              <a:buChar char="•"/>
            </a:pPr>
            <a:r>
              <a:rPr lang="en" sz="2800">
                <a:solidFill>
                  <a:schemeClr val="dk1"/>
                </a:solidFill>
                <a:latin typeface="Calibri"/>
                <a:ea typeface="Calibri"/>
                <a:cs typeface="Calibri"/>
                <a:sym typeface="Calibri"/>
              </a:rPr>
              <a:t>Increase engagement of non-STEM students</a:t>
            </a:r>
          </a:p>
          <a:p>
            <a:endParaRPr lang="en" sz="2800">
              <a:solidFill>
                <a:schemeClr val="dk1"/>
              </a:solidFill>
              <a:latin typeface="Calibri"/>
              <a:ea typeface="Calibri"/>
              <a:cs typeface="Calibri"/>
              <a:sym typeface="Calibri"/>
            </a:endParaRPr>
          </a:p>
          <a:p>
            <a:pPr marL="2286000" marR="0" lvl="0" indent="457200" algn="l" rtl="0">
              <a:spcBef>
                <a:spcPts val="640"/>
              </a:spcBef>
              <a:buClr>
                <a:schemeClr val="dk1"/>
              </a:buClr>
              <a:buSzPct val="25000"/>
              <a:buFont typeface="Calibri"/>
              <a:buNone/>
            </a:pPr>
            <a:r>
              <a:rPr lang="en" sz="2400">
                <a:solidFill>
                  <a:schemeClr val="dk1"/>
                </a:solidFill>
                <a:latin typeface="Calibri"/>
                <a:ea typeface="Calibri"/>
                <a:cs typeface="Calibri"/>
                <a:sym typeface="Calibri"/>
              </a:rPr>
              <a:t>What is your major?</a:t>
            </a:r>
          </a:p>
        </p:txBody>
      </p:sp>
      <p:pic>
        <p:nvPicPr>
          <p:cNvPr id="353" name="Shape 353"/>
          <p:cNvPicPr preferRelativeResize="0"/>
          <p:nvPr/>
        </p:nvPicPr>
        <p:blipFill rotWithShape="1">
          <a:blip r:embed="rId3"/>
          <a:srcRect/>
          <a:stretch/>
        </p:blipFill>
        <p:spPr>
          <a:xfrm>
            <a:off x="1520825" y="2335700"/>
            <a:ext cx="2675100" cy="2088600"/>
          </a:xfrm>
          <a:prstGeom prst="rect">
            <a:avLst/>
          </a:prstGeom>
        </p:spPr>
      </p:pic>
      <p:pic>
        <p:nvPicPr>
          <p:cNvPr id="354" name="Shape 354"/>
          <p:cNvPicPr preferRelativeResize="0"/>
          <p:nvPr/>
        </p:nvPicPr>
        <p:blipFill rotWithShape="1">
          <a:blip r:embed="rId4"/>
          <a:srcRect/>
          <a:stretch/>
        </p:blipFill>
        <p:spPr>
          <a:xfrm>
            <a:off x="5109250" y="2342600"/>
            <a:ext cx="2675100" cy="2088600"/>
          </a:xfrm>
          <a:prstGeom prst="rect">
            <a:avLst/>
          </a:prstGeom>
        </p:spPr>
      </p:pic>
      <p:pic>
        <p:nvPicPr>
          <p:cNvPr id="355" name="Shape 355"/>
          <p:cNvPicPr preferRelativeResize="0"/>
          <p:nvPr/>
        </p:nvPicPr>
        <p:blipFill rotWithShape="1">
          <a:blip r:embed="rId5"/>
          <a:srcRect/>
          <a:stretch/>
        </p:blipFill>
        <p:spPr>
          <a:xfrm>
            <a:off x="213875" y="218325"/>
            <a:ext cx="670499" cy="809699"/>
          </a:xfrm>
          <a:prstGeom prst="rect">
            <a:avLst/>
          </a:prstGeom>
          <a:noFill/>
          <a:ln>
            <a:noFill/>
          </a:ln>
        </p:spPr>
      </p:pic>
      <p:pic>
        <p:nvPicPr>
          <p:cNvPr id="356" name="Shape 356"/>
          <p:cNvPicPr preferRelativeResize="0"/>
          <p:nvPr/>
        </p:nvPicPr>
        <p:blipFill>
          <a:blip r:embed="rId6"/>
          <a:stretch>
            <a:fillRect/>
          </a:stretch>
        </p:blipFill>
        <p:spPr>
          <a:xfrm>
            <a:off x="8257125" y="4355000"/>
            <a:ext cx="754700" cy="636100"/>
          </a:xfrm>
          <a:prstGeom prst="rect">
            <a:avLst/>
          </a:prstGeom>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ctrTitle"/>
          </p:nvPr>
        </p:nvSpPr>
        <p:spPr>
          <a:xfrm>
            <a:off x="425900" y="1583350"/>
            <a:ext cx="8354099" cy="1159799"/>
          </a:xfrm>
          <a:prstGeom prst="rect">
            <a:avLst/>
          </a:prstGeom>
        </p:spPr>
        <p:txBody>
          <a:bodyPr lIns="91425" tIns="91425" rIns="91425" bIns="91425" anchor="ctr" anchorCtr="0">
            <a:noAutofit/>
          </a:bodyPr>
          <a:lstStyle/>
          <a:p>
            <a:pPr lvl="0" rtl="0">
              <a:buNone/>
            </a:pPr>
            <a:r>
              <a:rPr lang="en" sz="3600" b="1">
                <a:latin typeface="Calibri"/>
                <a:ea typeface="Calibri"/>
                <a:cs typeface="Calibri"/>
                <a:sym typeface="Calibri"/>
              </a:rPr>
              <a:t>Project Objective and Diversity</a:t>
            </a:r>
          </a:p>
        </p:txBody>
      </p:sp>
      <p:sp>
        <p:nvSpPr>
          <p:cNvPr id="114" name="Shape 114"/>
          <p:cNvSpPr txBox="1">
            <a:spLocks noGrp="1"/>
          </p:cNvSpPr>
          <p:nvPr>
            <p:ph type="subTitle" idx="1"/>
          </p:nvPr>
        </p:nvSpPr>
        <p:spPr>
          <a:xfrm>
            <a:off x="685800" y="2840053"/>
            <a:ext cx="7772400" cy="784799"/>
          </a:xfrm>
          <a:prstGeom prst="rect">
            <a:avLst/>
          </a:prstGeom>
        </p:spPr>
        <p:txBody>
          <a:bodyPr lIns="91425" tIns="91425" rIns="91425" bIns="91425" anchor="t" anchorCtr="0">
            <a:noAutofit/>
          </a:bodyPr>
          <a:lstStyle/>
          <a:p>
            <a:pPr lvl="0" algn="ctr" rtl="0">
              <a:buNone/>
            </a:pPr>
            <a:r>
              <a:rPr lang="en" sz="3000">
                <a:latin typeface="Calibri"/>
                <a:ea typeface="Calibri"/>
                <a:cs typeface="Calibri"/>
                <a:sym typeface="Calibri"/>
              </a:rPr>
              <a:t>Beza Gebru, Geography and Anthropology </a:t>
            </a:r>
          </a:p>
        </p:txBody>
      </p:sp>
      <p:pic>
        <p:nvPicPr>
          <p:cNvPr id="115" name="Shape 115"/>
          <p:cNvPicPr preferRelativeResize="0"/>
          <p:nvPr/>
        </p:nvPicPr>
        <p:blipFill rotWithShape="1">
          <a:blip r:embed="rId3"/>
          <a:srcRect/>
          <a:stretch/>
        </p:blipFill>
        <p:spPr>
          <a:xfrm>
            <a:off x="213875" y="218325"/>
            <a:ext cx="670499" cy="809699"/>
          </a:xfrm>
          <a:prstGeom prst="rect">
            <a:avLst/>
          </a:prstGeom>
          <a:noFill/>
          <a:ln>
            <a:noFill/>
          </a:ln>
        </p:spPr>
      </p:pic>
      <p:pic>
        <p:nvPicPr>
          <p:cNvPr id="116" name="Shape 116"/>
          <p:cNvPicPr preferRelativeResize="0"/>
          <p:nvPr/>
        </p:nvPicPr>
        <p:blipFill>
          <a:blip r:embed="rId4"/>
          <a:stretch>
            <a:fillRect/>
          </a:stretch>
        </p:blipFill>
        <p:spPr>
          <a:xfrm>
            <a:off x="8257125" y="4355000"/>
            <a:ext cx="754700" cy="636100"/>
          </a:xfrm>
          <a:prstGeom prst="rect">
            <a:avLst/>
          </a:prstGeom>
        </p:spPr>
      </p:pic>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Shape 362"/>
          <p:cNvSpPr txBox="1">
            <a:spLocks noGrp="1"/>
          </p:cNvSpPr>
          <p:nvPr>
            <p:ph type="title"/>
          </p:nvPr>
        </p:nvSpPr>
        <p:spPr>
          <a:xfrm>
            <a:off x="440250" y="194477"/>
            <a:ext cx="8229600" cy="8574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 sz="4400" b="1" i="0" u="none" strike="noStrike" cap="none" baseline="0">
                <a:solidFill>
                  <a:schemeClr val="dk1"/>
                </a:solidFill>
                <a:latin typeface="Calibri"/>
                <a:ea typeface="Calibri"/>
                <a:cs typeface="Calibri"/>
                <a:sym typeface="Calibri"/>
              </a:rPr>
              <a:t>Barriers</a:t>
            </a:r>
          </a:p>
        </p:txBody>
      </p:sp>
      <p:sp>
        <p:nvSpPr>
          <p:cNvPr id="363" name="Shape 363"/>
          <p:cNvSpPr txBox="1">
            <a:spLocks noGrp="1"/>
          </p:cNvSpPr>
          <p:nvPr>
            <p:ph type="body" idx="1"/>
          </p:nvPr>
        </p:nvSpPr>
        <p:spPr>
          <a:xfrm>
            <a:off x="274800" y="887625"/>
            <a:ext cx="8560499" cy="1107300"/>
          </a:xfrm>
          <a:prstGeom prst="rect">
            <a:avLst/>
          </a:prstGeom>
          <a:noFill/>
          <a:ln>
            <a:noFill/>
          </a:ln>
        </p:spPr>
        <p:txBody>
          <a:bodyPr lIns="91425" tIns="45700" rIns="91425" bIns="45700" anchor="t" anchorCtr="0">
            <a:noAutofit/>
          </a:bodyPr>
          <a:lstStyle/>
          <a:p>
            <a:pPr marL="0" marR="0" lvl="0" indent="0" algn="l" rtl="0">
              <a:spcBef>
                <a:spcPts val="0"/>
              </a:spcBef>
              <a:buNone/>
            </a:pPr>
            <a:r>
              <a:rPr lang="en" sz="2800" b="0" i="0" u="none" strike="noStrike" cap="none" baseline="0">
                <a:solidFill>
                  <a:schemeClr val="dk1"/>
                </a:solidFill>
                <a:latin typeface="Calibri"/>
                <a:ea typeface="Calibri"/>
                <a:cs typeface="Calibri"/>
                <a:sym typeface="Calibri"/>
              </a:rPr>
              <a:t>Cultural issues, first generation students, family pressures, and lack of experience that dictate a </a:t>
            </a:r>
            <a:r>
              <a:rPr lang="en" sz="2800">
                <a:solidFill>
                  <a:schemeClr val="dk1"/>
                </a:solidFill>
                <a:latin typeface="Calibri"/>
                <a:ea typeface="Calibri"/>
                <a:cs typeface="Calibri"/>
                <a:sym typeface="Calibri"/>
              </a:rPr>
              <a:t>student's</a:t>
            </a:r>
            <a:r>
              <a:rPr lang="en" sz="2800" b="0" i="0" u="none" strike="noStrike" cap="none" baseline="0">
                <a:solidFill>
                  <a:schemeClr val="dk1"/>
                </a:solidFill>
                <a:latin typeface="Calibri"/>
                <a:ea typeface="Calibri"/>
                <a:cs typeface="Calibri"/>
                <a:sym typeface="Calibri"/>
              </a:rPr>
              <a:t> decision to pursue opportunities in STEM. </a:t>
            </a:r>
          </a:p>
          <a:p>
            <a:endParaRPr lang="en" sz="2800" b="0" i="0" u="none" strike="noStrike" cap="none" baseline="0">
              <a:solidFill>
                <a:schemeClr val="dk1"/>
              </a:solidFill>
              <a:latin typeface="Calibri"/>
              <a:ea typeface="Calibri"/>
              <a:cs typeface="Calibri"/>
              <a:sym typeface="Calibri"/>
            </a:endParaRPr>
          </a:p>
          <a:p>
            <a:endParaRPr lang="en" sz="2800" b="0" i="0" u="none" strike="noStrike" cap="none" baseline="0">
              <a:solidFill>
                <a:schemeClr val="dk1"/>
              </a:solidFill>
              <a:latin typeface="Calibri"/>
              <a:ea typeface="Calibri"/>
              <a:cs typeface="Calibri"/>
              <a:sym typeface="Calibri"/>
            </a:endParaRPr>
          </a:p>
          <a:p>
            <a:endParaRPr lang="en" sz="2800" b="0" i="0" u="none" strike="noStrike" cap="none" baseline="0">
              <a:solidFill>
                <a:schemeClr val="dk1"/>
              </a:solidFill>
              <a:latin typeface="Calibri"/>
              <a:ea typeface="Calibri"/>
              <a:cs typeface="Calibri"/>
              <a:sym typeface="Calibri"/>
            </a:endParaRPr>
          </a:p>
          <a:p>
            <a:endParaRPr lang="en" sz="2800" b="0" i="0" u="none" strike="noStrike" cap="none" baseline="0">
              <a:solidFill>
                <a:schemeClr val="dk1"/>
              </a:solidFill>
              <a:latin typeface="Calibri"/>
              <a:ea typeface="Calibri"/>
              <a:cs typeface="Calibri"/>
              <a:sym typeface="Calibri"/>
            </a:endParaRPr>
          </a:p>
        </p:txBody>
      </p:sp>
      <p:sp>
        <p:nvSpPr>
          <p:cNvPr id="364" name="Shape 364"/>
          <p:cNvSpPr txBox="1"/>
          <p:nvPr/>
        </p:nvSpPr>
        <p:spPr>
          <a:xfrm>
            <a:off x="4419600" y="2463800"/>
            <a:ext cx="3472500" cy="2000400"/>
          </a:xfrm>
          <a:prstGeom prst="rect">
            <a:avLst/>
          </a:prstGeom>
          <a:noFill/>
          <a:ln>
            <a:noFill/>
          </a:ln>
        </p:spPr>
        <p:txBody>
          <a:bodyPr lIns="91425" tIns="45700" rIns="91425" bIns="45700" anchor="t" anchorCtr="0">
            <a:noAutofit/>
          </a:bodyPr>
          <a:lstStyle/>
          <a:p>
            <a:pPr marL="342900" marR="0" lvl="1" indent="-304800" algn="l" rtl="0">
              <a:lnSpc>
                <a:spcPct val="90000"/>
              </a:lnSpc>
              <a:spcBef>
                <a:spcPts val="0"/>
              </a:spcBef>
              <a:spcAft>
                <a:spcPts val="0"/>
              </a:spcAft>
              <a:buClr>
                <a:schemeClr val="dk1"/>
              </a:buClr>
              <a:buSzPct val="100000"/>
              <a:buFont typeface="Calibri"/>
              <a:buChar char="•"/>
            </a:pPr>
            <a:r>
              <a:rPr lang="en" sz="1600" b="0" i="0" u="none" strike="noStrike" cap="none" baseline="0">
                <a:solidFill>
                  <a:schemeClr val="dk1"/>
                </a:solidFill>
                <a:latin typeface="Calibri"/>
                <a:ea typeface="Calibri"/>
                <a:cs typeface="Calibri"/>
                <a:sym typeface="Calibri"/>
              </a:rPr>
              <a:t>Secondary research explains, for many first generation students, the very act of going to college indicates an interest in attaining a white collar, middle class position not previously attained by a family member that may take the student into uncharted cultural territory (London, 1992).</a:t>
            </a:r>
          </a:p>
          <a:p>
            <a:endParaRPr lang="en" sz="1600" b="0" i="0" u="none" strike="noStrike" cap="none" baseline="0">
              <a:solidFill>
                <a:schemeClr val="dk1"/>
              </a:solidFill>
              <a:latin typeface="Calibri"/>
              <a:ea typeface="Calibri"/>
              <a:cs typeface="Calibri"/>
              <a:sym typeface="Calibri"/>
            </a:endParaRPr>
          </a:p>
        </p:txBody>
      </p:sp>
      <p:pic>
        <p:nvPicPr>
          <p:cNvPr id="365" name="Shape 365"/>
          <p:cNvPicPr preferRelativeResize="0"/>
          <p:nvPr/>
        </p:nvPicPr>
        <p:blipFill rotWithShape="1">
          <a:blip r:embed="rId3"/>
          <a:srcRect/>
          <a:stretch/>
        </p:blipFill>
        <p:spPr>
          <a:xfrm>
            <a:off x="213875" y="218325"/>
            <a:ext cx="670499" cy="809699"/>
          </a:xfrm>
          <a:prstGeom prst="rect">
            <a:avLst/>
          </a:prstGeom>
          <a:noFill/>
          <a:ln>
            <a:noFill/>
          </a:ln>
        </p:spPr>
      </p:pic>
      <p:pic>
        <p:nvPicPr>
          <p:cNvPr id="366" name="Shape 366"/>
          <p:cNvPicPr preferRelativeResize="0"/>
          <p:nvPr/>
        </p:nvPicPr>
        <p:blipFill>
          <a:blip r:embed="rId4"/>
          <a:stretch>
            <a:fillRect/>
          </a:stretch>
        </p:blipFill>
        <p:spPr>
          <a:xfrm>
            <a:off x="8257125" y="4355000"/>
            <a:ext cx="754700" cy="636100"/>
          </a:xfrm>
          <a:prstGeom prst="rect">
            <a:avLst/>
          </a:prstGeom>
        </p:spPr>
      </p:pic>
      <p:pic>
        <p:nvPicPr>
          <p:cNvPr id="367" name="Shape 367"/>
          <p:cNvPicPr preferRelativeResize="0"/>
          <p:nvPr/>
        </p:nvPicPr>
        <p:blipFill>
          <a:blip r:embed="rId5"/>
          <a:stretch>
            <a:fillRect/>
          </a:stretch>
        </p:blipFill>
        <p:spPr>
          <a:xfrm>
            <a:off x="960575" y="2259850"/>
            <a:ext cx="2912985" cy="2883649"/>
          </a:xfrm>
          <a:prstGeom prst="rect">
            <a:avLst/>
          </a:prstGeom>
          <a:noFill/>
          <a:ln>
            <a:noFill/>
          </a:ln>
        </p:spPr>
      </p:pic>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pic>
        <p:nvPicPr>
          <p:cNvPr id="373" name="Shape 373"/>
          <p:cNvPicPr preferRelativeResize="0"/>
          <p:nvPr/>
        </p:nvPicPr>
        <p:blipFill rotWithShape="1">
          <a:blip r:embed="rId3"/>
          <a:srcRect/>
          <a:stretch/>
        </p:blipFill>
        <p:spPr>
          <a:xfrm>
            <a:off x="2163951" y="3648275"/>
            <a:ext cx="3552899" cy="688799"/>
          </a:xfrm>
          <a:prstGeom prst="rect">
            <a:avLst/>
          </a:prstGeom>
          <a:noFill/>
          <a:ln>
            <a:noFill/>
          </a:ln>
        </p:spPr>
      </p:pic>
      <p:sp>
        <p:nvSpPr>
          <p:cNvPr id="374" name="Shape 374"/>
          <p:cNvSpPr txBox="1">
            <a:spLocks noGrp="1"/>
          </p:cNvSpPr>
          <p:nvPr>
            <p:ph type="title"/>
          </p:nvPr>
        </p:nvSpPr>
        <p:spPr>
          <a:xfrm>
            <a:off x="457200" y="205978"/>
            <a:ext cx="8229600" cy="85725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 sz="4400" b="1" i="0" u="none" strike="noStrike" cap="none" baseline="0">
                <a:solidFill>
                  <a:schemeClr val="dk1"/>
                </a:solidFill>
                <a:latin typeface="Calibri"/>
                <a:ea typeface="Calibri"/>
                <a:cs typeface="Calibri"/>
                <a:sym typeface="Calibri"/>
              </a:rPr>
              <a:t>Interdisciplinary</a:t>
            </a:r>
          </a:p>
        </p:txBody>
      </p:sp>
      <p:sp>
        <p:nvSpPr>
          <p:cNvPr id="375" name="Shape 375"/>
          <p:cNvSpPr txBox="1">
            <a:spLocks noGrp="1"/>
          </p:cNvSpPr>
          <p:nvPr>
            <p:ph type="body" idx="1"/>
          </p:nvPr>
        </p:nvSpPr>
        <p:spPr>
          <a:xfrm>
            <a:off x="457200" y="971550"/>
            <a:ext cx="8229600" cy="1397700"/>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buClr>
                <a:schemeClr val="dk1"/>
              </a:buClr>
              <a:buSzPct val="100000"/>
              <a:buFont typeface="Calibri"/>
              <a:buChar char="•"/>
            </a:pPr>
            <a:r>
              <a:rPr lang="en" sz="2600" b="0" i="0" u="none" strike="noStrike" cap="none" baseline="0">
                <a:solidFill>
                  <a:schemeClr val="dk1"/>
                </a:solidFill>
                <a:latin typeface="Calibri"/>
                <a:ea typeface="Calibri"/>
                <a:cs typeface="Calibri"/>
                <a:sym typeface="Calibri"/>
              </a:rPr>
              <a:t>Importance of cross discipline training in teams.</a:t>
            </a:r>
          </a:p>
          <a:p>
            <a:pPr marL="742950" marR="0" lvl="1" indent="-285750" algn="l" rtl="0">
              <a:lnSpc>
                <a:spcPct val="80000"/>
              </a:lnSpc>
              <a:spcBef>
                <a:spcPts val="400"/>
              </a:spcBef>
              <a:buClr>
                <a:schemeClr val="dk1"/>
              </a:buClr>
              <a:buSzPct val="100000"/>
              <a:buFont typeface="Calibri"/>
              <a:buChar char="–"/>
            </a:pPr>
            <a:r>
              <a:rPr lang="en" sz="2000" b="0" i="0" u="none" strike="noStrike" cap="none" baseline="0">
                <a:solidFill>
                  <a:schemeClr val="dk1"/>
                </a:solidFill>
                <a:latin typeface="Calibri"/>
                <a:ea typeface="Calibri"/>
                <a:cs typeface="Calibri"/>
                <a:sym typeface="Calibri"/>
              </a:rPr>
              <a:t>In a study conducted among health care professionals, it was found that each group agreed that the team approach benefits patients and is a productive use of time, although interprofessional differences in attitudes were evident (Leipzig, Hver, Ek, Wallenstein, Vezina, Fairchild &amp; Howe, 2002).</a:t>
            </a:r>
          </a:p>
          <a:p>
            <a:endParaRPr lang="en" sz="2000" b="0" i="0" u="none" strike="noStrike" cap="none" baseline="0">
              <a:solidFill>
                <a:schemeClr val="dk1"/>
              </a:solidFill>
              <a:latin typeface="Calibri"/>
              <a:ea typeface="Calibri"/>
              <a:cs typeface="Calibri"/>
              <a:sym typeface="Calibri"/>
            </a:endParaRPr>
          </a:p>
        </p:txBody>
      </p:sp>
      <p:sp>
        <p:nvSpPr>
          <p:cNvPr id="376" name="Shape 376"/>
          <p:cNvSpPr txBox="1"/>
          <p:nvPr/>
        </p:nvSpPr>
        <p:spPr>
          <a:xfrm>
            <a:off x="457200" y="3032557"/>
            <a:ext cx="7823100" cy="9347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2500" b="0" i="0" u="none" strike="noStrike" cap="none" baseline="0">
                <a:solidFill>
                  <a:schemeClr val="dk1"/>
                </a:solidFill>
                <a:latin typeface="Calibri"/>
                <a:ea typeface="Calibri"/>
                <a:cs typeface="Calibri"/>
                <a:sym typeface="Calibri"/>
              </a:rPr>
              <a:t>Joint internship between Arizona Daily Star and Space Grant has provided the opportunity for interdisciplinary teamwork.</a:t>
            </a:r>
          </a:p>
        </p:txBody>
      </p:sp>
      <p:pic>
        <p:nvPicPr>
          <p:cNvPr id="377" name="Shape 377"/>
          <p:cNvPicPr preferRelativeResize="0"/>
          <p:nvPr/>
        </p:nvPicPr>
        <p:blipFill rotWithShape="1">
          <a:blip r:embed="rId4"/>
          <a:srcRect/>
          <a:stretch/>
        </p:blipFill>
        <p:spPr>
          <a:xfrm>
            <a:off x="213875" y="218325"/>
            <a:ext cx="670499" cy="809699"/>
          </a:xfrm>
          <a:prstGeom prst="rect">
            <a:avLst/>
          </a:prstGeom>
          <a:noFill/>
          <a:ln>
            <a:noFill/>
          </a:ln>
        </p:spPr>
      </p:pic>
      <p:pic>
        <p:nvPicPr>
          <p:cNvPr id="378" name="Shape 378"/>
          <p:cNvPicPr preferRelativeResize="0"/>
          <p:nvPr/>
        </p:nvPicPr>
        <p:blipFill>
          <a:blip r:embed="rId5"/>
          <a:stretch>
            <a:fillRect/>
          </a:stretch>
        </p:blipFill>
        <p:spPr>
          <a:xfrm>
            <a:off x="8257125" y="4355000"/>
            <a:ext cx="754700" cy="636100"/>
          </a:xfrm>
          <a:prstGeom prst="rect">
            <a:avLst/>
          </a:prstGeom>
        </p:spPr>
      </p:pic>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Shape 384"/>
          <p:cNvSpPr txBox="1">
            <a:spLocks noGrp="1"/>
          </p:cNvSpPr>
          <p:nvPr>
            <p:ph type="ctrTitle"/>
          </p:nvPr>
        </p:nvSpPr>
        <p:spPr>
          <a:xfrm>
            <a:off x="685800" y="1583342"/>
            <a:ext cx="7772400" cy="1159799"/>
          </a:xfrm>
          <a:prstGeom prst="rect">
            <a:avLst/>
          </a:prstGeom>
        </p:spPr>
        <p:txBody>
          <a:bodyPr lIns="91425" tIns="91425" rIns="91425" bIns="91425" anchor="b" anchorCtr="0">
            <a:noAutofit/>
          </a:bodyPr>
          <a:lstStyle/>
          <a:p>
            <a:pPr lvl="0" algn="ctr" rtl="0">
              <a:buNone/>
            </a:pPr>
            <a:r>
              <a:rPr lang="en" sz="4000">
                <a:latin typeface="Calibri"/>
                <a:ea typeface="Calibri"/>
                <a:cs typeface="Calibri"/>
                <a:sym typeface="Calibri"/>
              </a:rPr>
              <a:t>Student Involvement and Retention</a:t>
            </a:r>
          </a:p>
        </p:txBody>
      </p:sp>
      <p:sp>
        <p:nvSpPr>
          <p:cNvPr id="385" name="Shape 385"/>
          <p:cNvSpPr txBox="1">
            <a:spLocks noGrp="1"/>
          </p:cNvSpPr>
          <p:nvPr>
            <p:ph type="subTitle" idx="1"/>
          </p:nvPr>
        </p:nvSpPr>
        <p:spPr>
          <a:xfrm>
            <a:off x="685800" y="2840053"/>
            <a:ext cx="7772400" cy="784799"/>
          </a:xfrm>
          <a:prstGeom prst="rect">
            <a:avLst/>
          </a:prstGeom>
        </p:spPr>
        <p:txBody>
          <a:bodyPr lIns="91425" tIns="91425" rIns="91425" bIns="91425" anchor="t" anchorCtr="0">
            <a:noAutofit/>
          </a:bodyPr>
          <a:lstStyle/>
          <a:p>
            <a:pPr lvl="0" algn="ctr" rtl="0">
              <a:buNone/>
            </a:pPr>
            <a:r>
              <a:rPr lang="en">
                <a:latin typeface="Calibri"/>
                <a:ea typeface="Calibri"/>
                <a:cs typeface="Calibri"/>
                <a:sym typeface="Calibri"/>
              </a:rPr>
              <a:t>Leila Shevins</a:t>
            </a:r>
          </a:p>
          <a:p>
            <a:pPr lvl="0" algn="ctr" rtl="0">
              <a:buNone/>
            </a:pPr>
            <a:r>
              <a:rPr lang="en" sz="2400">
                <a:latin typeface="Calibri"/>
                <a:ea typeface="Calibri"/>
                <a:cs typeface="Calibri"/>
                <a:sym typeface="Calibri"/>
              </a:rPr>
              <a:t>Management Information Systems, Operations Management, and Retailing &amp; Consumer Sciences</a:t>
            </a:r>
          </a:p>
        </p:txBody>
      </p:sp>
      <p:pic>
        <p:nvPicPr>
          <p:cNvPr id="386" name="Shape 386"/>
          <p:cNvPicPr preferRelativeResize="0"/>
          <p:nvPr/>
        </p:nvPicPr>
        <p:blipFill rotWithShape="1">
          <a:blip r:embed="rId3"/>
          <a:srcRect/>
          <a:stretch/>
        </p:blipFill>
        <p:spPr>
          <a:xfrm>
            <a:off x="213875" y="218325"/>
            <a:ext cx="670499" cy="809699"/>
          </a:xfrm>
          <a:prstGeom prst="rect">
            <a:avLst/>
          </a:prstGeom>
          <a:noFill/>
          <a:ln>
            <a:noFill/>
          </a:ln>
        </p:spPr>
      </p:pic>
      <p:pic>
        <p:nvPicPr>
          <p:cNvPr id="387" name="Shape 387"/>
          <p:cNvPicPr preferRelativeResize="0"/>
          <p:nvPr/>
        </p:nvPicPr>
        <p:blipFill>
          <a:blip r:embed="rId4"/>
          <a:stretch>
            <a:fillRect/>
          </a:stretch>
        </p:blipFill>
        <p:spPr>
          <a:xfrm>
            <a:off x="8257125" y="4355000"/>
            <a:ext cx="754700" cy="636100"/>
          </a:xfrm>
          <a:prstGeom prst="rect">
            <a:avLst/>
          </a:prstGeom>
        </p:spPr>
      </p:pic>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Shape 392"/>
          <p:cNvSpPr txBox="1">
            <a:spLocks noGrp="1"/>
          </p:cNvSpPr>
          <p:nvPr>
            <p:ph type="title"/>
          </p:nvPr>
        </p:nvSpPr>
        <p:spPr>
          <a:xfrm>
            <a:off x="635025" y="194478"/>
            <a:ext cx="8229600" cy="857400"/>
          </a:xfrm>
          <a:prstGeom prst="rect">
            <a:avLst/>
          </a:prstGeom>
        </p:spPr>
        <p:txBody>
          <a:bodyPr lIns="91425" tIns="91425" rIns="91425" bIns="91425" anchor="b" anchorCtr="0">
            <a:noAutofit/>
          </a:bodyPr>
          <a:lstStyle/>
          <a:p>
            <a:pPr lvl="0" algn="ctr" rtl="0">
              <a:buNone/>
            </a:pPr>
            <a:r>
              <a:rPr lang="en" sz="4000">
                <a:latin typeface="Calibri"/>
                <a:ea typeface="Calibri"/>
                <a:cs typeface="Calibri"/>
                <a:sym typeface="Calibri"/>
              </a:rPr>
              <a:t>Student Involvement and Retention</a:t>
            </a:r>
          </a:p>
        </p:txBody>
      </p:sp>
      <p:pic>
        <p:nvPicPr>
          <p:cNvPr id="393" name="Shape 393"/>
          <p:cNvPicPr preferRelativeResize="0"/>
          <p:nvPr/>
        </p:nvPicPr>
        <p:blipFill>
          <a:blip r:embed="rId3"/>
          <a:stretch>
            <a:fillRect/>
          </a:stretch>
        </p:blipFill>
        <p:spPr>
          <a:xfrm>
            <a:off x="8257125" y="4355000"/>
            <a:ext cx="754700" cy="636100"/>
          </a:xfrm>
          <a:prstGeom prst="rect">
            <a:avLst/>
          </a:prstGeom>
        </p:spPr>
      </p:pic>
      <p:sp>
        <p:nvSpPr>
          <p:cNvPr id="394" name="Shape 394"/>
          <p:cNvSpPr txBox="1">
            <a:spLocks noGrp="1"/>
          </p:cNvSpPr>
          <p:nvPr>
            <p:ph type="body" idx="1"/>
          </p:nvPr>
        </p:nvSpPr>
        <p:spPr>
          <a:xfrm>
            <a:off x="457200" y="1063375"/>
            <a:ext cx="8229600" cy="3149700"/>
          </a:xfrm>
          <a:prstGeom prst="rect">
            <a:avLst/>
          </a:prstGeom>
        </p:spPr>
        <p:txBody>
          <a:bodyPr lIns="91425" tIns="91425" rIns="91425" bIns="91425" anchor="t" anchorCtr="0">
            <a:noAutofit/>
          </a:bodyPr>
          <a:lstStyle/>
          <a:p>
            <a:pPr lvl="0" rtl="0">
              <a:lnSpc>
                <a:spcPct val="115000"/>
              </a:lnSpc>
              <a:spcBef>
                <a:spcPts val="700"/>
              </a:spcBef>
              <a:buClr>
                <a:schemeClr val="dk1"/>
              </a:buClr>
              <a:buSzPct val="55000"/>
              <a:buFont typeface="Arial"/>
              <a:buNone/>
            </a:pPr>
            <a:r>
              <a:rPr lang="en" sz="2000">
                <a:latin typeface="Calibri"/>
                <a:ea typeface="Calibri"/>
                <a:cs typeface="Calibri"/>
                <a:sym typeface="Calibri"/>
              </a:rPr>
              <a:t>The National Survey of Student Engagement says that student success is directly linked to student involvement (NSSE, 2009).</a:t>
            </a:r>
          </a:p>
          <a:p>
            <a:endParaRPr lang="en" sz="2000">
              <a:latin typeface="Calibri"/>
              <a:ea typeface="Calibri"/>
              <a:cs typeface="Calibri"/>
              <a:sym typeface="Calibri"/>
            </a:endParaRPr>
          </a:p>
          <a:p>
            <a:pPr lvl="0" rtl="0">
              <a:lnSpc>
                <a:spcPct val="115000"/>
              </a:lnSpc>
              <a:spcBef>
                <a:spcPts val="700"/>
              </a:spcBef>
              <a:buClr>
                <a:schemeClr val="dk1"/>
              </a:buClr>
              <a:buSzPct val="55000"/>
              <a:buFont typeface="Arial"/>
              <a:buNone/>
            </a:pPr>
            <a:r>
              <a:rPr lang="en" sz="2000">
                <a:latin typeface="Calibri"/>
                <a:ea typeface="Calibri"/>
                <a:cs typeface="Calibri"/>
                <a:sym typeface="Calibri"/>
              </a:rPr>
              <a:t>The engagement of past and current interns sets the precedent for how the program will expand its network for potential future interns.</a:t>
            </a:r>
          </a:p>
          <a:p>
            <a:endParaRPr lang="en" sz="2000">
              <a:latin typeface="Calibri"/>
              <a:ea typeface="Calibri"/>
              <a:cs typeface="Calibri"/>
              <a:sym typeface="Calibri"/>
            </a:endParaRPr>
          </a:p>
          <a:p>
            <a:pPr lvl="0" rtl="0">
              <a:lnSpc>
                <a:spcPct val="115000"/>
              </a:lnSpc>
              <a:spcBef>
                <a:spcPts val="700"/>
              </a:spcBef>
              <a:buClr>
                <a:schemeClr val="dk1"/>
              </a:buClr>
              <a:buSzPct val="55000"/>
              <a:buFont typeface="Arial"/>
              <a:buNone/>
            </a:pPr>
            <a:r>
              <a:rPr lang="en" sz="2000">
                <a:latin typeface="Calibri"/>
                <a:ea typeface="Calibri"/>
                <a:cs typeface="Calibri"/>
                <a:sym typeface="Calibri"/>
              </a:rPr>
              <a:t>Engaged of students = greater potential for word of mouth promotion</a:t>
            </a:r>
          </a:p>
        </p:txBody>
      </p:sp>
      <p:pic>
        <p:nvPicPr>
          <p:cNvPr id="395" name="Shape 395"/>
          <p:cNvPicPr preferRelativeResize="0"/>
          <p:nvPr/>
        </p:nvPicPr>
        <p:blipFill rotWithShape="1">
          <a:blip r:embed="rId4"/>
          <a:srcRect/>
          <a:stretch/>
        </p:blipFill>
        <p:spPr>
          <a:xfrm>
            <a:off x="213875" y="218325"/>
            <a:ext cx="670499" cy="809699"/>
          </a:xfrm>
          <a:prstGeom prst="rect">
            <a:avLst/>
          </a:prstGeom>
          <a:noFill/>
          <a:ln>
            <a:noFill/>
          </a:ln>
        </p:spPr>
      </p:pic>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Shape 400"/>
          <p:cNvSpPr txBox="1">
            <a:spLocks noGrp="1"/>
          </p:cNvSpPr>
          <p:nvPr>
            <p:ph type="title"/>
          </p:nvPr>
        </p:nvSpPr>
        <p:spPr>
          <a:xfrm>
            <a:off x="747575" y="205978"/>
            <a:ext cx="8229600" cy="857400"/>
          </a:xfrm>
          <a:prstGeom prst="rect">
            <a:avLst/>
          </a:prstGeom>
        </p:spPr>
        <p:txBody>
          <a:bodyPr lIns="91425" tIns="91425" rIns="91425" bIns="91425" anchor="b" anchorCtr="0">
            <a:noAutofit/>
          </a:bodyPr>
          <a:lstStyle/>
          <a:p>
            <a:pPr lvl="0" algn="ctr" rtl="0">
              <a:buNone/>
            </a:pPr>
            <a:r>
              <a:rPr lang="en" sz="4000">
                <a:latin typeface="Calibri"/>
                <a:ea typeface="Calibri"/>
                <a:cs typeface="Calibri"/>
                <a:sym typeface="Calibri"/>
              </a:rPr>
              <a:t>Student Involvement and Retention</a:t>
            </a:r>
          </a:p>
        </p:txBody>
      </p:sp>
      <p:sp>
        <p:nvSpPr>
          <p:cNvPr id="401" name="Shape 401"/>
          <p:cNvSpPr txBox="1"/>
          <p:nvPr/>
        </p:nvSpPr>
        <p:spPr>
          <a:xfrm>
            <a:off x="615900" y="1277675"/>
            <a:ext cx="8229600" cy="2778300"/>
          </a:xfrm>
          <a:prstGeom prst="rect">
            <a:avLst/>
          </a:prstGeom>
        </p:spPr>
        <p:txBody>
          <a:bodyPr lIns="91425" tIns="91425" rIns="91425" bIns="91425" anchor="t" anchorCtr="0">
            <a:noAutofit/>
          </a:bodyPr>
          <a:lstStyle/>
          <a:p>
            <a:pPr lvl="0" rtl="0">
              <a:buNone/>
            </a:pPr>
            <a:r>
              <a:rPr lang="en" sz="2400">
                <a:latin typeface="Calibri"/>
                <a:ea typeface="Calibri"/>
                <a:cs typeface="Calibri"/>
                <a:sym typeface="Calibri"/>
              </a:rPr>
              <a:t>
</a:t>
            </a:r>
          </a:p>
          <a:p>
            <a:endParaRPr lang="en" sz="2400">
              <a:latin typeface="Calibri"/>
              <a:ea typeface="Calibri"/>
              <a:cs typeface="Calibri"/>
              <a:sym typeface="Calibri"/>
            </a:endParaRPr>
          </a:p>
        </p:txBody>
      </p:sp>
      <p:pic>
        <p:nvPicPr>
          <p:cNvPr id="402" name="Shape 402"/>
          <p:cNvPicPr preferRelativeResize="0"/>
          <p:nvPr/>
        </p:nvPicPr>
        <p:blipFill>
          <a:blip r:embed="rId3"/>
          <a:stretch>
            <a:fillRect/>
          </a:stretch>
        </p:blipFill>
        <p:spPr>
          <a:xfrm>
            <a:off x="8257125" y="4355000"/>
            <a:ext cx="754700" cy="636100"/>
          </a:xfrm>
          <a:prstGeom prst="rect">
            <a:avLst/>
          </a:prstGeom>
        </p:spPr>
      </p:pic>
      <p:pic>
        <p:nvPicPr>
          <p:cNvPr id="403" name="Shape 403"/>
          <p:cNvPicPr preferRelativeResize="0"/>
          <p:nvPr/>
        </p:nvPicPr>
        <p:blipFill rotWithShape="1">
          <a:blip r:embed="rId4"/>
          <a:srcRect/>
          <a:stretch/>
        </p:blipFill>
        <p:spPr>
          <a:xfrm>
            <a:off x="213875" y="218325"/>
            <a:ext cx="670499" cy="809699"/>
          </a:xfrm>
          <a:prstGeom prst="rect">
            <a:avLst/>
          </a:prstGeom>
          <a:noFill/>
          <a:ln>
            <a:noFill/>
          </a:ln>
        </p:spPr>
      </p:pic>
      <p:pic>
        <p:nvPicPr>
          <p:cNvPr id="404" name="Shape 404"/>
          <p:cNvPicPr preferRelativeResize="0"/>
          <p:nvPr/>
        </p:nvPicPr>
        <p:blipFill>
          <a:blip r:embed="rId5"/>
          <a:stretch>
            <a:fillRect/>
          </a:stretch>
        </p:blipFill>
        <p:spPr>
          <a:xfrm>
            <a:off x="615900" y="1495200"/>
            <a:ext cx="7803724" cy="3424474"/>
          </a:xfrm>
          <a:prstGeom prst="rect">
            <a:avLst/>
          </a:prstGeom>
          <a:noFill/>
          <a:ln>
            <a:noFill/>
          </a:ln>
        </p:spPr>
      </p:pic>
      <p:sp>
        <p:nvSpPr>
          <p:cNvPr id="405" name="Shape 405"/>
          <p:cNvSpPr txBox="1"/>
          <p:nvPr/>
        </p:nvSpPr>
        <p:spPr>
          <a:xfrm>
            <a:off x="688125" y="1229400"/>
            <a:ext cx="7569000" cy="538199"/>
          </a:xfrm>
          <a:prstGeom prst="rect">
            <a:avLst/>
          </a:prstGeom>
        </p:spPr>
        <p:txBody>
          <a:bodyPr lIns="91425" tIns="91425" rIns="91425" bIns="91425" anchor="t" anchorCtr="0">
            <a:noAutofit/>
          </a:bodyPr>
          <a:lstStyle/>
          <a:p>
            <a:pPr lvl="0" algn="ctr" rtl="0">
              <a:buNone/>
            </a:pPr>
            <a:r>
              <a:rPr lang="en" sz="1600">
                <a:latin typeface="Calibri"/>
                <a:ea typeface="Calibri"/>
                <a:cs typeface="Calibri"/>
                <a:sym typeface="Calibri"/>
              </a:rPr>
              <a:t>The impacts Space Grant internship experience</a:t>
            </a:r>
          </a:p>
          <a:p>
            <a:pPr lvl="0" algn="ctr" rtl="0">
              <a:buNone/>
            </a:pPr>
            <a:r>
              <a:rPr lang="en" sz="1600">
                <a:latin typeface="Calibri"/>
                <a:ea typeface="Calibri"/>
                <a:cs typeface="Calibri"/>
                <a:sym typeface="Calibri"/>
              </a:rPr>
              <a:t>had on the lives of alumni survey respondents</a:t>
            </a: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Shape 410"/>
          <p:cNvSpPr txBox="1"/>
          <p:nvPr/>
        </p:nvSpPr>
        <p:spPr>
          <a:xfrm>
            <a:off x="459125" y="935000"/>
            <a:ext cx="8046900" cy="3627900"/>
          </a:xfrm>
          <a:prstGeom prst="rect">
            <a:avLst/>
          </a:prstGeom>
        </p:spPr>
        <p:txBody>
          <a:bodyPr lIns="91425" tIns="91425" rIns="91425" bIns="91425" anchor="t" anchorCtr="0">
            <a:noAutofit/>
          </a:bodyPr>
          <a:lstStyle/>
          <a:p>
            <a:pPr lvl="0" rtl="0">
              <a:spcBef>
                <a:spcPts val="600"/>
              </a:spcBef>
              <a:buClr>
                <a:schemeClr val="dk1"/>
              </a:buClr>
              <a:buSzPct val="61111"/>
              <a:buFont typeface="Arial"/>
              <a:buNone/>
            </a:pPr>
            <a:r>
              <a:rPr lang="en" sz="1800">
                <a:solidFill>
                  <a:srgbClr val="191919"/>
                </a:solidFill>
                <a:latin typeface="Calibri"/>
                <a:ea typeface="Calibri"/>
                <a:cs typeface="Calibri"/>
                <a:sym typeface="Calibri"/>
              </a:rPr>
              <a:t>“Thank you for providing what I would call my roots to my career!”</a:t>
            </a:r>
          </a:p>
          <a:p>
            <a:pPr lvl="0" indent="457200" rtl="0">
              <a:spcBef>
                <a:spcPts val="600"/>
              </a:spcBef>
              <a:buClr>
                <a:schemeClr val="dk1"/>
              </a:buClr>
              <a:buSzPct val="61111"/>
              <a:buFont typeface="Arial"/>
              <a:buNone/>
            </a:pPr>
            <a:r>
              <a:rPr lang="en" sz="1800">
                <a:solidFill>
                  <a:srgbClr val="191919"/>
                </a:solidFill>
                <a:latin typeface="Calibri"/>
                <a:ea typeface="Calibri"/>
                <a:cs typeface="Calibri"/>
                <a:sym typeface="Calibri"/>
              </a:rPr>
              <a:t>Dr. Moriba K. Jah, Astrodynamics Team Lead, AFRL, and ERAU’s first African American Intern, August 2008</a:t>
            </a:r>
          </a:p>
          <a:p>
            <a:endParaRPr lang="en" sz="1800">
              <a:solidFill>
                <a:srgbClr val="191919"/>
              </a:solidFill>
              <a:latin typeface="Calibri"/>
              <a:ea typeface="Calibri"/>
              <a:cs typeface="Calibri"/>
              <a:sym typeface="Calibri"/>
            </a:endParaRPr>
          </a:p>
          <a:p>
            <a:pPr lvl="0" rtl="0">
              <a:spcBef>
                <a:spcPts val="600"/>
              </a:spcBef>
              <a:buNone/>
            </a:pPr>
            <a:r>
              <a:rPr lang="en" sz="1800">
                <a:solidFill>
                  <a:srgbClr val="191919"/>
                </a:solidFill>
                <a:latin typeface="Calibri"/>
                <a:ea typeface="Calibri"/>
                <a:cs typeface="Calibri"/>
                <a:sym typeface="Calibri"/>
              </a:rPr>
              <a:t>According to a study on alumni engagement by Bucknell University, alumni engagement is directly linked to how much alumni are willing to give back, in time and in money</a:t>
            </a:r>
          </a:p>
          <a:p>
            <a:endParaRPr lang="en" sz="1800">
              <a:solidFill>
                <a:srgbClr val="191919"/>
              </a:solidFill>
              <a:latin typeface="Calibri"/>
              <a:ea typeface="Calibri"/>
              <a:cs typeface="Calibri"/>
              <a:sym typeface="Calibri"/>
            </a:endParaRPr>
          </a:p>
          <a:p>
            <a:pPr lvl="0" rtl="0">
              <a:spcBef>
                <a:spcPts val="600"/>
              </a:spcBef>
              <a:buNone/>
            </a:pPr>
            <a:r>
              <a:rPr lang="en" sz="1800">
                <a:solidFill>
                  <a:srgbClr val="191919"/>
                </a:solidFill>
                <a:latin typeface="Calibri"/>
                <a:ea typeface="Calibri"/>
                <a:cs typeface="Calibri"/>
                <a:sym typeface="Calibri"/>
              </a:rPr>
              <a:t>95% of AZSGC mentored interns complete university degrees as opposed to 54% of their peers (AZSGC Twenty-Year Program Performance and Results)</a:t>
            </a:r>
          </a:p>
          <a:p>
            <a:endParaRPr lang="en" sz="1800">
              <a:solidFill>
                <a:srgbClr val="191919"/>
              </a:solidFill>
              <a:latin typeface="Calibri"/>
              <a:ea typeface="Calibri"/>
              <a:cs typeface="Calibri"/>
              <a:sym typeface="Calibri"/>
            </a:endParaRPr>
          </a:p>
          <a:p>
            <a:pPr lvl="0" rtl="0">
              <a:spcBef>
                <a:spcPts val="600"/>
              </a:spcBef>
              <a:buNone/>
            </a:pPr>
            <a:r>
              <a:rPr lang="en" sz="1800">
                <a:solidFill>
                  <a:srgbClr val="191919"/>
                </a:solidFill>
                <a:latin typeface="Calibri"/>
                <a:ea typeface="Calibri"/>
                <a:cs typeface="Calibri"/>
                <a:sym typeface="Calibri"/>
              </a:rPr>
              <a:t>Building onto the “Student Advisors” program will continue student success</a:t>
            </a:r>
          </a:p>
        </p:txBody>
      </p:sp>
      <p:sp>
        <p:nvSpPr>
          <p:cNvPr id="411" name="Shape 411"/>
          <p:cNvSpPr txBox="1">
            <a:spLocks noGrp="1"/>
          </p:cNvSpPr>
          <p:nvPr>
            <p:ph type="title"/>
          </p:nvPr>
        </p:nvSpPr>
        <p:spPr>
          <a:xfrm>
            <a:off x="676075" y="194478"/>
            <a:ext cx="8229600" cy="857400"/>
          </a:xfrm>
          <a:prstGeom prst="rect">
            <a:avLst/>
          </a:prstGeom>
        </p:spPr>
        <p:txBody>
          <a:bodyPr lIns="91425" tIns="91425" rIns="91425" bIns="91425" anchor="b" anchorCtr="0">
            <a:noAutofit/>
          </a:bodyPr>
          <a:lstStyle/>
          <a:p>
            <a:pPr lvl="0" algn="ctr" rtl="0">
              <a:buNone/>
            </a:pPr>
            <a:r>
              <a:rPr lang="en" sz="4000">
                <a:latin typeface="Calibri"/>
                <a:ea typeface="Calibri"/>
                <a:cs typeface="Calibri"/>
                <a:sym typeface="Calibri"/>
              </a:rPr>
              <a:t>Student Involvement and Retention</a:t>
            </a:r>
          </a:p>
        </p:txBody>
      </p:sp>
      <p:pic>
        <p:nvPicPr>
          <p:cNvPr id="412" name="Shape 412"/>
          <p:cNvPicPr preferRelativeResize="0"/>
          <p:nvPr/>
        </p:nvPicPr>
        <p:blipFill>
          <a:blip r:embed="rId3"/>
          <a:stretch>
            <a:fillRect/>
          </a:stretch>
        </p:blipFill>
        <p:spPr>
          <a:xfrm>
            <a:off x="8257125" y="4355000"/>
            <a:ext cx="754700" cy="636100"/>
          </a:xfrm>
          <a:prstGeom prst="rect">
            <a:avLst/>
          </a:prstGeom>
        </p:spPr>
      </p:pic>
      <p:pic>
        <p:nvPicPr>
          <p:cNvPr id="413" name="Shape 413"/>
          <p:cNvPicPr preferRelativeResize="0"/>
          <p:nvPr/>
        </p:nvPicPr>
        <p:blipFill rotWithShape="1">
          <a:blip r:embed="rId4"/>
          <a:srcRect/>
          <a:stretch/>
        </p:blipFill>
        <p:spPr>
          <a:xfrm>
            <a:off x="213875" y="218325"/>
            <a:ext cx="670499" cy="809699"/>
          </a:xfrm>
          <a:prstGeom prst="rect">
            <a:avLst/>
          </a:prstGeom>
          <a:noFill/>
          <a:ln>
            <a:noFill/>
          </a:ln>
        </p:spPr>
      </p:pic>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Shape 418"/>
          <p:cNvSpPr txBox="1">
            <a:spLocks noGrp="1"/>
          </p:cNvSpPr>
          <p:nvPr>
            <p:ph type="ctrTitle"/>
          </p:nvPr>
        </p:nvSpPr>
        <p:spPr>
          <a:xfrm>
            <a:off x="685800" y="1583342"/>
            <a:ext cx="7772400" cy="1159799"/>
          </a:xfrm>
          <a:prstGeom prst="rect">
            <a:avLst/>
          </a:prstGeom>
        </p:spPr>
        <p:txBody>
          <a:bodyPr lIns="91425" tIns="91425" rIns="91425" bIns="91425" anchor="b" anchorCtr="0">
            <a:noAutofit/>
          </a:bodyPr>
          <a:lstStyle/>
          <a:p>
            <a:pPr lvl="0" rtl="0">
              <a:buNone/>
            </a:pPr>
            <a:r>
              <a:rPr lang="en">
                <a:latin typeface="Calibri"/>
                <a:ea typeface="Calibri"/>
                <a:cs typeface="Calibri"/>
                <a:sym typeface="Calibri"/>
              </a:rPr>
              <a:t>Closing Points</a:t>
            </a:r>
          </a:p>
        </p:txBody>
      </p:sp>
      <p:sp>
        <p:nvSpPr>
          <p:cNvPr id="419" name="Shape 419"/>
          <p:cNvSpPr txBox="1">
            <a:spLocks noGrp="1"/>
          </p:cNvSpPr>
          <p:nvPr>
            <p:ph type="subTitle" idx="1"/>
          </p:nvPr>
        </p:nvSpPr>
        <p:spPr>
          <a:xfrm>
            <a:off x="685800" y="2840053"/>
            <a:ext cx="7772400" cy="784799"/>
          </a:xfrm>
          <a:prstGeom prst="rect">
            <a:avLst/>
          </a:prstGeom>
        </p:spPr>
        <p:txBody>
          <a:bodyPr lIns="91425" tIns="91425" rIns="91425" bIns="91425" anchor="t" anchorCtr="0">
            <a:noAutofit/>
          </a:bodyPr>
          <a:lstStyle/>
          <a:p>
            <a:pPr lvl="0" rtl="0">
              <a:lnSpc>
                <a:spcPct val="115000"/>
              </a:lnSpc>
              <a:buClr>
                <a:schemeClr val="dk1"/>
              </a:buClr>
              <a:buSzPct val="36666"/>
              <a:buFont typeface="Arial"/>
              <a:buNone/>
            </a:pPr>
            <a:r>
              <a:rPr lang="en">
                <a:solidFill>
                  <a:srgbClr val="000000"/>
                </a:solidFill>
                <a:latin typeface="Calibri"/>
                <a:ea typeface="Calibri"/>
                <a:cs typeface="Calibri"/>
                <a:sym typeface="Calibri"/>
              </a:rPr>
              <a:t>Ariel Fry, Anthropology</a:t>
            </a:r>
          </a:p>
          <a:p>
            <a:endParaRPr lang="en">
              <a:solidFill>
                <a:srgbClr val="000000"/>
              </a:solidFill>
              <a:latin typeface="Calibri"/>
              <a:ea typeface="Calibri"/>
              <a:cs typeface="Calibri"/>
              <a:sym typeface="Calibri"/>
            </a:endParaRPr>
          </a:p>
        </p:txBody>
      </p:sp>
      <p:pic>
        <p:nvPicPr>
          <p:cNvPr id="420" name="Shape 420"/>
          <p:cNvPicPr preferRelativeResize="0"/>
          <p:nvPr/>
        </p:nvPicPr>
        <p:blipFill rotWithShape="1">
          <a:blip r:embed="rId3"/>
          <a:srcRect/>
          <a:stretch/>
        </p:blipFill>
        <p:spPr>
          <a:xfrm>
            <a:off x="213875" y="218325"/>
            <a:ext cx="670499" cy="809699"/>
          </a:xfrm>
          <a:prstGeom prst="rect">
            <a:avLst/>
          </a:prstGeom>
          <a:noFill/>
          <a:ln>
            <a:noFill/>
          </a:ln>
        </p:spPr>
      </p:pic>
      <p:pic>
        <p:nvPicPr>
          <p:cNvPr id="421" name="Shape 421"/>
          <p:cNvPicPr preferRelativeResize="0"/>
          <p:nvPr/>
        </p:nvPicPr>
        <p:blipFill>
          <a:blip r:embed="rId4"/>
          <a:stretch>
            <a:fillRect/>
          </a:stretch>
        </p:blipFill>
        <p:spPr>
          <a:xfrm>
            <a:off x="8257125" y="4355000"/>
            <a:ext cx="754700" cy="636100"/>
          </a:xfrm>
          <a:prstGeom prst="rect">
            <a:avLst/>
          </a:prstGeom>
        </p:spPr>
      </p:pic>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Shape 42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lgn="ctr">
              <a:buNone/>
            </a:pPr>
            <a:r>
              <a:rPr lang="en"/>
              <a:t>Drawing Connections</a:t>
            </a:r>
          </a:p>
        </p:txBody>
      </p:sp>
      <p:pic>
        <p:nvPicPr>
          <p:cNvPr id="427" name="Shape 427"/>
          <p:cNvPicPr preferRelativeResize="0"/>
          <p:nvPr/>
        </p:nvPicPr>
        <p:blipFill rotWithShape="1">
          <a:blip r:embed="rId3"/>
          <a:srcRect t="-4144" r="-4449"/>
          <a:stretch/>
        </p:blipFill>
        <p:spPr>
          <a:xfrm>
            <a:off x="798175" y="951600"/>
            <a:ext cx="7663500" cy="4191900"/>
          </a:xfrm>
          <a:prstGeom prst="rect">
            <a:avLst/>
          </a:prstGeom>
        </p:spPr>
      </p:pic>
      <p:pic>
        <p:nvPicPr>
          <p:cNvPr id="428" name="Shape 428"/>
          <p:cNvPicPr preferRelativeResize="0"/>
          <p:nvPr/>
        </p:nvPicPr>
        <p:blipFill rotWithShape="1">
          <a:blip r:embed="rId4"/>
          <a:srcRect/>
          <a:stretch/>
        </p:blipFill>
        <p:spPr>
          <a:xfrm>
            <a:off x="213875" y="218325"/>
            <a:ext cx="670499" cy="809699"/>
          </a:xfrm>
          <a:prstGeom prst="rect">
            <a:avLst/>
          </a:prstGeom>
          <a:noFill/>
          <a:ln>
            <a:noFill/>
          </a:ln>
        </p:spPr>
      </p:pic>
      <p:pic>
        <p:nvPicPr>
          <p:cNvPr id="429" name="Shape 429"/>
          <p:cNvPicPr preferRelativeResize="0"/>
          <p:nvPr/>
        </p:nvPicPr>
        <p:blipFill>
          <a:blip r:embed="rId5"/>
          <a:stretch>
            <a:fillRect/>
          </a:stretch>
        </p:blipFill>
        <p:spPr>
          <a:xfrm>
            <a:off x="8257125" y="4355000"/>
            <a:ext cx="754700" cy="636100"/>
          </a:xfrm>
          <a:prstGeom prst="rect">
            <a:avLst/>
          </a:prstGeom>
        </p:spPr>
      </p:pic>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Shape 434"/>
          <p:cNvSpPr txBox="1">
            <a:spLocks noGrp="1"/>
          </p:cNvSpPr>
          <p:nvPr>
            <p:ph type="title"/>
          </p:nvPr>
        </p:nvSpPr>
        <p:spPr>
          <a:xfrm>
            <a:off x="812875" y="205978"/>
            <a:ext cx="8229600" cy="857400"/>
          </a:xfrm>
          <a:prstGeom prst="rect">
            <a:avLst/>
          </a:prstGeom>
        </p:spPr>
        <p:txBody>
          <a:bodyPr lIns="91425" tIns="91425" rIns="91425" bIns="91425" anchor="b" anchorCtr="0">
            <a:noAutofit/>
          </a:bodyPr>
          <a:lstStyle/>
          <a:p>
            <a:pPr>
              <a:buNone/>
            </a:pPr>
            <a:r>
              <a:rPr lang="en"/>
              <a:t>Benefits of Peer Engagement Study</a:t>
            </a:r>
          </a:p>
        </p:txBody>
      </p:sp>
      <p:pic>
        <p:nvPicPr>
          <p:cNvPr id="435" name="Shape 435"/>
          <p:cNvPicPr preferRelativeResize="0"/>
          <p:nvPr/>
        </p:nvPicPr>
        <p:blipFill rotWithShape="1">
          <a:blip r:embed="rId3"/>
          <a:srcRect/>
          <a:stretch/>
        </p:blipFill>
        <p:spPr>
          <a:xfrm>
            <a:off x="200175" y="229825"/>
            <a:ext cx="670499" cy="809699"/>
          </a:xfrm>
          <a:prstGeom prst="rect">
            <a:avLst/>
          </a:prstGeom>
          <a:noFill/>
          <a:ln>
            <a:noFill/>
          </a:ln>
        </p:spPr>
      </p:pic>
      <p:sp>
        <p:nvSpPr>
          <p:cNvPr id="436" name="Shape 436"/>
          <p:cNvSpPr txBox="1">
            <a:spLocks noGrp="1"/>
          </p:cNvSpPr>
          <p:nvPr>
            <p:ph type="body" idx="1"/>
          </p:nvPr>
        </p:nvSpPr>
        <p:spPr>
          <a:xfrm>
            <a:off x="457200" y="1117525"/>
            <a:ext cx="8229600" cy="3725699"/>
          </a:xfrm>
          <a:prstGeom prst="rect">
            <a:avLst/>
          </a:prstGeom>
        </p:spPr>
        <p:txBody>
          <a:bodyPr lIns="91425" tIns="91425" rIns="91425" bIns="91425" anchor="t" anchorCtr="0">
            <a:noAutofit/>
          </a:bodyPr>
          <a:lstStyle/>
          <a:p>
            <a:pPr lvl="0" rtl="0">
              <a:lnSpc>
                <a:spcPct val="115000"/>
              </a:lnSpc>
              <a:spcBef>
                <a:spcPts val="800"/>
              </a:spcBef>
              <a:buClr>
                <a:schemeClr val="dk1"/>
              </a:buClr>
              <a:buSzPct val="45833"/>
              <a:buFont typeface="Arial"/>
              <a:buNone/>
            </a:pPr>
            <a:r>
              <a:rPr lang="en" sz="2400"/>
              <a:t>•</a:t>
            </a:r>
            <a:r>
              <a:rPr lang="en" sz="2400">
                <a:latin typeface="Calibri"/>
                <a:ea typeface="Calibri"/>
                <a:cs typeface="Calibri"/>
                <a:sym typeface="Calibri"/>
              </a:rPr>
              <a:t>Raising awareness of the benefits of diversity in science</a:t>
            </a:r>
          </a:p>
          <a:p>
            <a:pPr lvl="0" rtl="0">
              <a:lnSpc>
                <a:spcPct val="115000"/>
              </a:lnSpc>
              <a:spcBef>
                <a:spcPts val="800"/>
              </a:spcBef>
              <a:buClr>
                <a:schemeClr val="dk1"/>
              </a:buClr>
              <a:buSzPct val="45833"/>
              <a:buFont typeface="Arial"/>
              <a:buNone/>
            </a:pPr>
            <a:r>
              <a:rPr lang="en" sz="2400">
                <a:latin typeface="Calibri"/>
                <a:ea typeface="Calibri"/>
                <a:cs typeface="Calibri"/>
                <a:sym typeface="Calibri"/>
              </a:rPr>
              <a:t>•A launch pad for thinking of these issues in really diverse and deep ways</a:t>
            </a:r>
          </a:p>
          <a:p>
            <a:pPr lvl="0" rtl="0">
              <a:lnSpc>
                <a:spcPct val="115000"/>
              </a:lnSpc>
              <a:spcBef>
                <a:spcPts val="800"/>
              </a:spcBef>
              <a:buClr>
                <a:schemeClr val="dk1"/>
              </a:buClr>
              <a:buSzPct val="45833"/>
              <a:buFont typeface="Arial"/>
              <a:buNone/>
            </a:pPr>
            <a:r>
              <a:rPr lang="en" sz="2400">
                <a:latin typeface="Calibri"/>
                <a:ea typeface="Calibri"/>
                <a:cs typeface="Calibri"/>
                <a:sym typeface="Calibri"/>
              </a:rPr>
              <a:t>•All of the work might raise more questions than give answers</a:t>
            </a:r>
          </a:p>
          <a:p>
            <a:endParaRPr lang="en" sz="2400">
              <a:latin typeface="Calibri"/>
              <a:ea typeface="Calibri"/>
              <a:cs typeface="Calibri"/>
              <a:sym typeface="Calibri"/>
            </a:endParaRPr>
          </a:p>
        </p:txBody>
      </p:sp>
      <p:pic>
        <p:nvPicPr>
          <p:cNvPr id="437" name="Shape 437"/>
          <p:cNvPicPr preferRelativeResize="0"/>
          <p:nvPr/>
        </p:nvPicPr>
        <p:blipFill>
          <a:blip r:embed="rId4"/>
          <a:stretch>
            <a:fillRect/>
          </a:stretch>
        </p:blipFill>
        <p:spPr>
          <a:xfrm>
            <a:off x="8257125" y="4355000"/>
            <a:ext cx="754700" cy="636100"/>
          </a:xfrm>
          <a:prstGeom prst="rect">
            <a:avLst/>
          </a:prstGeom>
        </p:spPr>
      </p:pic>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Shape 442"/>
          <p:cNvSpPr txBox="1">
            <a:spLocks noGrp="1"/>
          </p:cNvSpPr>
          <p:nvPr>
            <p:ph type="body" idx="1"/>
          </p:nvPr>
        </p:nvSpPr>
        <p:spPr>
          <a:xfrm>
            <a:off x="457200" y="370400"/>
            <a:ext cx="8229600" cy="4555499"/>
          </a:xfrm>
          <a:prstGeom prst="rect">
            <a:avLst/>
          </a:prstGeom>
        </p:spPr>
        <p:txBody>
          <a:bodyPr lIns="91425" tIns="91425" rIns="91425" bIns="91425" anchor="t" anchorCtr="0">
            <a:noAutofit/>
          </a:bodyPr>
          <a:lstStyle/>
          <a:p>
            <a:pPr lvl="0" algn="ctr" rtl="0">
              <a:lnSpc>
                <a:spcPct val="115000"/>
              </a:lnSpc>
              <a:buNone/>
            </a:pPr>
            <a:r>
              <a:rPr lang="en" sz="7200">
                <a:latin typeface="Calibri"/>
                <a:ea typeface="Calibri"/>
                <a:cs typeface="Calibri"/>
                <a:sym typeface="Calibri"/>
              </a:rPr>
              <a:t>Thank you!</a:t>
            </a:r>
          </a:p>
          <a:p>
            <a:pPr lvl="0" rtl="0">
              <a:lnSpc>
                <a:spcPct val="100000"/>
              </a:lnSpc>
              <a:spcBef>
                <a:spcPts val="900"/>
              </a:spcBef>
              <a:buClr>
                <a:schemeClr val="dk1"/>
              </a:buClr>
              <a:buSzPct val="45833"/>
              <a:buFont typeface="Arial"/>
              <a:buNone/>
            </a:pPr>
            <a:r>
              <a:rPr lang="en" sz="2400">
                <a:latin typeface="Calibri"/>
                <a:ea typeface="Calibri"/>
                <a:cs typeface="Calibri"/>
                <a:sym typeface="Calibri"/>
              </a:rPr>
              <a:t>Thank you to all mentors, </a:t>
            </a:r>
          </a:p>
          <a:p>
            <a:pPr lvl="0" rtl="0">
              <a:lnSpc>
                <a:spcPct val="100000"/>
              </a:lnSpc>
              <a:spcBef>
                <a:spcPts val="900"/>
              </a:spcBef>
              <a:buClr>
                <a:schemeClr val="dk1"/>
              </a:buClr>
              <a:buSzPct val="45833"/>
              <a:buFont typeface="Arial"/>
              <a:buNone/>
            </a:pPr>
            <a:r>
              <a:rPr lang="en" sz="2400">
                <a:latin typeface="Calibri"/>
                <a:ea typeface="Calibri"/>
                <a:cs typeface="Calibri"/>
                <a:sym typeface="Calibri"/>
              </a:rPr>
              <a:t>student groups, access to events, </a:t>
            </a:r>
          </a:p>
          <a:p>
            <a:pPr lvl="0" rtl="0">
              <a:lnSpc>
                <a:spcPct val="100000"/>
              </a:lnSpc>
              <a:spcBef>
                <a:spcPts val="900"/>
              </a:spcBef>
              <a:buClr>
                <a:schemeClr val="dk1"/>
              </a:buClr>
              <a:buSzPct val="45833"/>
              <a:buFont typeface="Arial"/>
              <a:buNone/>
            </a:pPr>
            <a:r>
              <a:rPr lang="en" sz="2400">
                <a:latin typeface="Calibri"/>
                <a:ea typeface="Calibri"/>
                <a:cs typeface="Calibri"/>
                <a:sym typeface="Calibri"/>
              </a:rPr>
              <a:t>UA/NASA Space Grant, and LeadLocal!</a:t>
            </a:r>
          </a:p>
          <a:p>
            <a:endParaRPr lang="en" sz="2400">
              <a:latin typeface="Calibri"/>
              <a:ea typeface="Calibri"/>
              <a:cs typeface="Calibri"/>
              <a:sym typeface="Calibri"/>
            </a:endParaRPr>
          </a:p>
        </p:txBody>
      </p:sp>
      <p:pic>
        <p:nvPicPr>
          <p:cNvPr id="443" name="Shape 443"/>
          <p:cNvPicPr preferRelativeResize="0"/>
          <p:nvPr/>
        </p:nvPicPr>
        <p:blipFill>
          <a:blip r:embed="rId3"/>
          <a:stretch>
            <a:fillRect/>
          </a:stretch>
        </p:blipFill>
        <p:spPr>
          <a:xfrm>
            <a:off x="7153525" y="2039825"/>
            <a:ext cx="1619250" cy="2886075"/>
          </a:xfrm>
          <a:prstGeom prst="rect">
            <a:avLst/>
          </a:prstGeom>
        </p:spPr>
      </p:pic>
      <p:pic>
        <p:nvPicPr>
          <p:cNvPr id="444" name="Shape 444"/>
          <p:cNvPicPr preferRelativeResize="0"/>
          <p:nvPr/>
        </p:nvPicPr>
        <p:blipFill>
          <a:blip r:embed="rId4"/>
          <a:stretch>
            <a:fillRect/>
          </a:stretch>
        </p:blipFill>
        <p:spPr>
          <a:xfrm>
            <a:off x="4689125" y="3905000"/>
            <a:ext cx="2133600" cy="333375"/>
          </a:xfrm>
          <a:prstGeom prst="rect">
            <a:avLst/>
          </a:prstGeom>
        </p:spPr>
      </p:pic>
      <p:pic>
        <p:nvPicPr>
          <p:cNvPr id="445" name="Shape 445"/>
          <p:cNvPicPr preferRelativeResize="0"/>
          <p:nvPr/>
        </p:nvPicPr>
        <p:blipFill>
          <a:blip r:embed="rId5"/>
          <a:stretch>
            <a:fillRect/>
          </a:stretch>
        </p:blipFill>
        <p:spPr>
          <a:xfrm>
            <a:off x="5565425" y="2135825"/>
            <a:ext cx="1257300" cy="1024649"/>
          </a:xfrm>
          <a:prstGeom prst="rect">
            <a:avLst/>
          </a:prstGeom>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597400" y="302300"/>
            <a:ext cx="8604299" cy="857400"/>
          </a:xfrm>
          <a:prstGeom prst="rect">
            <a:avLst/>
          </a:prstGeom>
          <a:noFill/>
          <a:ln>
            <a:noFill/>
          </a:ln>
        </p:spPr>
        <p:txBody>
          <a:bodyPr lIns="91425" tIns="45700" rIns="91425" bIns="45700" anchor="ctr" anchorCtr="0">
            <a:noAutofit/>
          </a:bodyPr>
          <a:lstStyle/>
          <a:p>
            <a:pPr marL="0" marR="0" lvl="0" indent="0" algn="ctr" rtl="0">
              <a:spcBef>
                <a:spcPts val="0"/>
              </a:spcBef>
              <a:buClr>
                <a:srgbClr val="FF0000"/>
              </a:buClr>
              <a:buSzPct val="25000"/>
              <a:buFont typeface="Calibri"/>
              <a:buNone/>
            </a:pPr>
            <a:r>
              <a:rPr lang="en" sz="4000" b="1" i="0" u="none" strike="noStrike" cap="none" baseline="0">
                <a:latin typeface="Calibri"/>
                <a:ea typeface="Calibri"/>
                <a:cs typeface="Calibri"/>
                <a:sym typeface="Calibri"/>
              </a:rPr>
              <a:t>UA NASA Space Grant Consortium</a:t>
            </a:r>
          </a:p>
        </p:txBody>
      </p:sp>
      <p:sp>
        <p:nvSpPr>
          <p:cNvPr id="122" name="Shape 122"/>
          <p:cNvSpPr txBox="1">
            <a:spLocks noGrp="1"/>
          </p:cNvSpPr>
          <p:nvPr>
            <p:ph type="body" idx="1"/>
          </p:nvPr>
        </p:nvSpPr>
        <p:spPr>
          <a:xfrm>
            <a:off x="457200" y="1277513"/>
            <a:ext cx="8229600" cy="37743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 sz="2000" b="1" i="0" u="sng" strike="noStrike" cap="none" baseline="0">
                <a:solidFill>
                  <a:schemeClr val="dk1"/>
                </a:solidFill>
                <a:latin typeface="Calibri"/>
                <a:ea typeface="Calibri"/>
                <a:cs typeface="Calibri"/>
                <a:sym typeface="Calibri"/>
              </a:rPr>
              <a:t>Arizona Space Grant Consortium </a:t>
            </a:r>
            <a:r>
              <a:rPr lang="en" sz="2000" b="1" i="0" u="none" strike="noStrike" cap="none" baseline="0">
                <a:solidFill>
                  <a:schemeClr val="dk1"/>
                </a:solidFill>
                <a:latin typeface="Calibri"/>
                <a:ea typeface="Calibri"/>
                <a:cs typeface="Calibri"/>
                <a:sym typeface="Calibri"/>
              </a:rPr>
              <a:t>is an undergraduate internship program that trains professionals for STEM related careers through internships that incorporate education with research.</a:t>
            </a:r>
          </a:p>
          <a:p>
            <a:endParaRPr lang="en" sz="2000" b="1" i="0" u="none" strike="noStrike" cap="none" baseline="0">
              <a:solidFill>
                <a:schemeClr val="dk1"/>
              </a:solidFill>
              <a:latin typeface="Calibri"/>
              <a:ea typeface="Calibri"/>
              <a:cs typeface="Calibri"/>
              <a:sym typeface="Calibri"/>
            </a:endParaRPr>
          </a:p>
          <a:p>
            <a:pPr marL="0" marR="0" lvl="0" indent="0" algn="l" rtl="0">
              <a:spcBef>
                <a:spcPts val="400"/>
              </a:spcBef>
              <a:buClr>
                <a:schemeClr val="dk1"/>
              </a:buClr>
              <a:buSzPct val="25000"/>
              <a:buFont typeface="Calibri"/>
              <a:buNone/>
            </a:pPr>
            <a:r>
              <a:rPr lang="en" sz="2000" b="1" i="0" u="none" strike="noStrike" cap="none" baseline="0">
                <a:solidFill>
                  <a:schemeClr val="dk1"/>
                </a:solidFill>
                <a:latin typeface="Calibri"/>
                <a:ea typeface="Calibri"/>
                <a:cs typeface="Calibri"/>
                <a:sym typeface="Calibri"/>
              </a:rPr>
              <a:t>Project Objective</a:t>
            </a:r>
            <a:r>
              <a:rPr lang="en" sz="2000" b="0" i="0" u="none" strike="noStrike" cap="none" baseline="0">
                <a:solidFill>
                  <a:schemeClr val="dk1"/>
                </a:solidFill>
                <a:latin typeface="Calibri"/>
                <a:ea typeface="Calibri"/>
                <a:cs typeface="Calibri"/>
                <a:sym typeface="Calibri"/>
              </a:rPr>
              <a:t>:</a:t>
            </a:r>
          </a:p>
          <a:p>
            <a:pPr marL="0" marR="0" lvl="0" indent="0" algn="l" rtl="0">
              <a:spcBef>
                <a:spcPts val="400"/>
              </a:spcBef>
              <a:buClr>
                <a:schemeClr val="dk1"/>
              </a:buClr>
              <a:buSzPct val="25000"/>
              <a:buFont typeface="Calibri"/>
              <a:buNone/>
            </a:pPr>
            <a:r>
              <a:rPr lang="en" sz="2000" b="0" i="0" u="none" strike="noStrike" cap="none" baseline="0">
                <a:solidFill>
                  <a:schemeClr val="dk1"/>
                </a:solidFill>
                <a:latin typeface="Calibri"/>
                <a:ea typeface="Calibri"/>
                <a:cs typeface="Calibri"/>
                <a:sym typeface="Calibri"/>
              </a:rPr>
              <a:t>Grow the number of UA/NASA Space grant undergraduate interns from populations underrepresented in STEM fields and maximiz</a:t>
            </a:r>
            <a:r>
              <a:rPr lang="en" sz="2000">
                <a:solidFill>
                  <a:schemeClr val="dk1"/>
                </a:solidFill>
                <a:latin typeface="Calibri"/>
                <a:ea typeface="Calibri"/>
                <a:cs typeface="Calibri"/>
                <a:sym typeface="Calibri"/>
              </a:rPr>
              <a:t>e</a:t>
            </a:r>
            <a:r>
              <a:rPr lang="en" sz="2000" b="0" i="0" u="none" strike="noStrike" cap="none" baseline="0">
                <a:solidFill>
                  <a:schemeClr val="dk1"/>
                </a:solidFill>
                <a:latin typeface="Calibri"/>
                <a:ea typeface="Calibri"/>
                <a:cs typeface="Calibri"/>
                <a:sym typeface="Calibri"/>
              </a:rPr>
              <a:t> their level of engagement. </a:t>
            </a:r>
          </a:p>
          <a:p>
            <a:pPr marL="1828800" marR="0" lvl="3" indent="-355600" algn="l" rtl="0">
              <a:spcBef>
                <a:spcPts val="400"/>
              </a:spcBef>
              <a:buClr>
                <a:schemeClr val="dk1"/>
              </a:buClr>
              <a:buSzPct val="100000"/>
              <a:buFont typeface="Calibri"/>
              <a:buChar char="–"/>
            </a:pPr>
            <a:r>
              <a:rPr lang="en" sz="2000" b="1">
                <a:solidFill>
                  <a:schemeClr val="dk1"/>
                </a:solidFill>
                <a:latin typeface="Calibri"/>
                <a:ea typeface="Calibri"/>
                <a:cs typeface="Calibri"/>
                <a:sym typeface="Calibri"/>
              </a:rPr>
              <a:t>I</a:t>
            </a:r>
            <a:r>
              <a:rPr lang="en" sz="2000" b="1" i="0" u="none" strike="noStrike" cap="none" baseline="0">
                <a:solidFill>
                  <a:schemeClr val="dk1"/>
                </a:solidFill>
                <a:latin typeface="Calibri"/>
                <a:ea typeface="Calibri"/>
                <a:cs typeface="Calibri"/>
                <a:sym typeface="Calibri"/>
              </a:rPr>
              <a:t>dentify</a:t>
            </a:r>
            <a:r>
              <a:rPr lang="en" sz="2000" b="0" i="0" u="none" strike="noStrike" cap="none" baseline="0">
                <a:solidFill>
                  <a:schemeClr val="dk1"/>
                </a:solidFill>
                <a:latin typeface="Calibri"/>
                <a:ea typeface="Calibri"/>
                <a:cs typeface="Calibri"/>
                <a:sym typeface="Calibri"/>
              </a:rPr>
              <a:t> </a:t>
            </a:r>
          </a:p>
          <a:p>
            <a:pPr marL="1828800" marR="0" lvl="3" indent="-355600" algn="l" rtl="0">
              <a:spcBef>
                <a:spcPts val="400"/>
              </a:spcBef>
              <a:buClr>
                <a:schemeClr val="dk1"/>
              </a:buClr>
              <a:buSzPct val="100000"/>
              <a:buFont typeface="Calibri"/>
              <a:buChar char="–"/>
            </a:pPr>
            <a:r>
              <a:rPr lang="en" sz="2000" b="1">
                <a:solidFill>
                  <a:schemeClr val="dk1"/>
                </a:solidFill>
                <a:latin typeface="Calibri"/>
                <a:ea typeface="Calibri"/>
                <a:cs typeface="Calibri"/>
                <a:sym typeface="Calibri"/>
              </a:rPr>
              <a:t>R</a:t>
            </a:r>
            <a:r>
              <a:rPr lang="en" sz="2000" b="1" i="0" u="none" strike="noStrike" cap="none" baseline="0">
                <a:solidFill>
                  <a:schemeClr val="dk1"/>
                </a:solidFill>
                <a:latin typeface="Calibri"/>
                <a:ea typeface="Calibri"/>
                <a:cs typeface="Calibri"/>
                <a:sym typeface="Calibri"/>
              </a:rPr>
              <a:t>ecruit</a:t>
            </a:r>
          </a:p>
          <a:p>
            <a:pPr marL="1828800" marR="0" lvl="3" indent="-355600" algn="l" rtl="0">
              <a:spcBef>
                <a:spcPts val="400"/>
              </a:spcBef>
              <a:buClr>
                <a:schemeClr val="dk1"/>
              </a:buClr>
              <a:buSzPct val="100000"/>
              <a:buFont typeface="Calibri"/>
              <a:buChar char="–"/>
            </a:pPr>
            <a:r>
              <a:rPr lang="en" sz="2000" b="1">
                <a:solidFill>
                  <a:schemeClr val="dk1"/>
                </a:solidFill>
                <a:latin typeface="Calibri"/>
                <a:ea typeface="Calibri"/>
                <a:cs typeface="Calibri"/>
                <a:sym typeface="Calibri"/>
              </a:rPr>
              <a:t>E</a:t>
            </a:r>
            <a:r>
              <a:rPr lang="en" sz="2000" b="1" i="0" u="none" strike="noStrike" cap="none" baseline="0">
                <a:solidFill>
                  <a:schemeClr val="dk1"/>
                </a:solidFill>
                <a:latin typeface="Calibri"/>
                <a:ea typeface="Calibri"/>
                <a:cs typeface="Calibri"/>
                <a:sym typeface="Calibri"/>
              </a:rPr>
              <a:t>ngag</a:t>
            </a:r>
            <a:r>
              <a:rPr lang="en" sz="2000" b="1">
                <a:solidFill>
                  <a:schemeClr val="dk1"/>
                </a:solidFill>
                <a:latin typeface="Calibri"/>
                <a:ea typeface="Calibri"/>
                <a:cs typeface="Calibri"/>
                <a:sym typeface="Calibri"/>
              </a:rPr>
              <a:t>e</a:t>
            </a:r>
            <a:r>
              <a:rPr lang="en" sz="2000" b="0" i="0" u="none" strike="noStrike" cap="none" baseline="0">
                <a:solidFill>
                  <a:schemeClr val="dk1"/>
                </a:solidFill>
                <a:latin typeface="Calibri"/>
                <a:ea typeface="Calibri"/>
                <a:cs typeface="Calibri"/>
                <a:sym typeface="Calibri"/>
              </a:rPr>
              <a:t> </a:t>
            </a:r>
          </a:p>
          <a:p>
            <a:endParaRPr lang="en" sz="2000" b="0" i="0" u="none" strike="noStrike" cap="none" baseline="0">
              <a:solidFill>
                <a:schemeClr val="dk1"/>
              </a:solidFill>
              <a:latin typeface="Calibri"/>
              <a:ea typeface="Calibri"/>
              <a:cs typeface="Calibri"/>
              <a:sym typeface="Calibri"/>
            </a:endParaRPr>
          </a:p>
          <a:p>
            <a:endParaRPr lang="en" sz="2000" b="0" i="0" u="none" strike="noStrike" cap="none" baseline="0">
              <a:solidFill>
                <a:schemeClr val="dk1"/>
              </a:solidFill>
              <a:latin typeface="Calibri"/>
              <a:ea typeface="Calibri"/>
              <a:cs typeface="Calibri"/>
              <a:sym typeface="Calibri"/>
            </a:endParaRPr>
          </a:p>
          <a:p>
            <a:endParaRPr lang="en" sz="2000" b="0" i="0" u="none" strike="noStrike" cap="none" baseline="0">
              <a:solidFill>
                <a:schemeClr val="dk1"/>
              </a:solidFill>
              <a:latin typeface="Calibri"/>
              <a:ea typeface="Calibri"/>
              <a:cs typeface="Calibri"/>
              <a:sym typeface="Calibri"/>
            </a:endParaRPr>
          </a:p>
          <a:p>
            <a:endParaRPr lang="en" sz="2000" b="0" i="0" u="none" strike="noStrike" cap="none" baseline="0">
              <a:solidFill>
                <a:schemeClr val="dk1"/>
              </a:solidFill>
              <a:latin typeface="Calibri"/>
              <a:ea typeface="Calibri"/>
              <a:cs typeface="Calibri"/>
              <a:sym typeface="Calibri"/>
            </a:endParaRPr>
          </a:p>
          <a:p>
            <a:endParaRPr lang="en" sz="2000" b="0" i="0" u="none" strike="noStrike" cap="none" baseline="0">
              <a:solidFill>
                <a:schemeClr val="dk1"/>
              </a:solidFill>
              <a:latin typeface="Calibri"/>
              <a:ea typeface="Calibri"/>
              <a:cs typeface="Calibri"/>
              <a:sym typeface="Calibri"/>
            </a:endParaRPr>
          </a:p>
        </p:txBody>
      </p:sp>
      <p:pic>
        <p:nvPicPr>
          <p:cNvPr id="123" name="Shape 123"/>
          <p:cNvPicPr preferRelativeResize="0"/>
          <p:nvPr/>
        </p:nvPicPr>
        <p:blipFill rotWithShape="1">
          <a:blip r:embed="rId3"/>
          <a:srcRect/>
          <a:stretch/>
        </p:blipFill>
        <p:spPr>
          <a:xfrm>
            <a:off x="5810824" y="3844146"/>
            <a:ext cx="2277300" cy="1178099"/>
          </a:xfrm>
          <a:prstGeom prst="rect">
            <a:avLst/>
          </a:prstGeom>
          <a:noFill/>
          <a:ln>
            <a:noFill/>
          </a:ln>
        </p:spPr>
      </p:pic>
      <p:pic>
        <p:nvPicPr>
          <p:cNvPr id="124" name="Shape 124"/>
          <p:cNvPicPr preferRelativeResize="0"/>
          <p:nvPr/>
        </p:nvPicPr>
        <p:blipFill rotWithShape="1">
          <a:blip r:embed="rId4"/>
          <a:srcRect/>
          <a:stretch/>
        </p:blipFill>
        <p:spPr>
          <a:xfrm>
            <a:off x="213875" y="294525"/>
            <a:ext cx="670499" cy="809699"/>
          </a:xfrm>
          <a:prstGeom prst="rect">
            <a:avLst/>
          </a:prstGeom>
          <a:noFill/>
          <a:ln>
            <a:noFill/>
          </a:ln>
        </p:spPr>
      </p:pic>
      <p:pic>
        <p:nvPicPr>
          <p:cNvPr id="125" name="Shape 125"/>
          <p:cNvPicPr preferRelativeResize="0"/>
          <p:nvPr/>
        </p:nvPicPr>
        <p:blipFill>
          <a:blip r:embed="rId5"/>
          <a:stretch>
            <a:fillRect/>
          </a:stretch>
        </p:blipFill>
        <p:spPr>
          <a:xfrm>
            <a:off x="8257125" y="4355000"/>
            <a:ext cx="754700" cy="636100"/>
          </a:xfrm>
          <a:prstGeom prst="rect">
            <a:avLst/>
          </a:prstGeom>
        </p:spPr>
      </p:pic>
      <p:pic>
        <p:nvPicPr>
          <p:cNvPr id="126" name="Shape 126"/>
          <p:cNvPicPr preferRelativeResize="0"/>
          <p:nvPr/>
        </p:nvPicPr>
        <p:blipFill>
          <a:blip r:embed="rId6"/>
          <a:stretch>
            <a:fillRect/>
          </a:stretch>
        </p:blipFill>
        <p:spPr>
          <a:xfrm>
            <a:off x="3568385" y="3844150"/>
            <a:ext cx="2073439" cy="1148150"/>
          </a:xfrm>
          <a:prstGeom prst="rect">
            <a:avLst/>
          </a:prstGeom>
          <a:noFill/>
          <a:ln>
            <a:noFill/>
          </a:ln>
        </p:spPr>
      </p:pic>
      <p:pic>
        <p:nvPicPr>
          <p:cNvPr id="127" name="Shape 127"/>
          <p:cNvPicPr preferRelativeResize="0"/>
          <p:nvPr/>
        </p:nvPicPr>
        <p:blipFill rotWithShape="1">
          <a:blip r:embed="rId4"/>
          <a:srcRect/>
          <a:stretch/>
        </p:blipFill>
        <p:spPr>
          <a:xfrm>
            <a:off x="213875" y="218325"/>
            <a:ext cx="670499" cy="809699"/>
          </a:xfrm>
          <a:prstGeom prst="rect">
            <a:avLst/>
          </a:prstGeom>
          <a:noFill/>
          <a:ln>
            <a:noFill/>
          </a:ln>
        </p:spPr>
      </p:pic>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Shape 450"/>
          <p:cNvSpPr txBox="1">
            <a:spLocks noGrp="1"/>
          </p:cNvSpPr>
          <p:nvPr>
            <p:ph type="title"/>
          </p:nvPr>
        </p:nvSpPr>
        <p:spPr>
          <a:xfrm>
            <a:off x="2954050" y="0"/>
            <a:ext cx="2836199" cy="504600"/>
          </a:xfrm>
          <a:prstGeom prst="rect">
            <a:avLst/>
          </a:prstGeom>
        </p:spPr>
        <p:txBody>
          <a:bodyPr lIns="91425" tIns="91425" rIns="91425" bIns="91425" anchor="b" anchorCtr="0">
            <a:noAutofit/>
          </a:bodyPr>
          <a:lstStyle/>
          <a:p>
            <a:pPr lvl="0" algn="ctr" rtl="0">
              <a:buNone/>
            </a:pPr>
            <a:r>
              <a:rPr lang="en" sz="1800"/>
              <a:t>References</a:t>
            </a:r>
          </a:p>
        </p:txBody>
      </p:sp>
      <p:sp>
        <p:nvSpPr>
          <p:cNvPr id="451" name="Shape 451"/>
          <p:cNvSpPr txBox="1">
            <a:spLocks noGrp="1"/>
          </p:cNvSpPr>
          <p:nvPr>
            <p:ph type="body" idx="1"/>
          </p:nvPr>
        </p:nvSpPr>
        <p:spPr>
          <a:xfrm>
            <a:off x="357250" y="245125"/>
            <a:ext cx="8229600" cy="3725699"/>
          </a:xfrm>
          <a:prstGeom prst="rect">
            <a:avLst/>
          </a:prstGeom>
        </p:spPr>
        <p:txBody>
          <a:bodyPr lIns="91425" tIns="91425" rIns="91425" bIns="91425" anchor="t" anchorCtr="0">
            <a:noAutofit/>
          </a:bodyPr>
          <a:lstStyle/>
          <a:p>
            <a:pPr marL="0" lvl="0" indent="0" rtl="0">
              <a:lnSpc>
                <a:spcPct val="115000"/>
              </a:lnSpc>
              <a:buNone/>
            </a:pPr>
            <a:r>
              <a:rPr lang="en" sz="800">
                <a:latin typeface="Verdana"/>
                <a:ea typeface="Verdana"/>
                <a:cs typeface="Verdana"/>
                <a:sym typeface="Verdana"/>
                <a:hlinkClick r:id="rId3"/>
              </a:rPr>
              <a:t>Bryant, S. E., &amp; Terborg, J. R. (2008). Impact of Peer Mentor Training on Creating and Sharing Organizational knowledge . </a:t>
            </a:r>
            <a:r>
              <a:rPr lang="en" sz="800" i="1">
                <a:latin typeface="Verdana"/>
                <a:ea typeface="Verdana"/>
                <a:cs typeface="Verdana"/>
                <a:sym typeface="Verdana"/>
                <a:hlinkClick r:id="rId3"/>
              </a:rPr>
              <a:t>Journal of Managerial </a:t>
            </a:r>
          </a:p>
          <a:p>
            <a:pPr marL="0" lvl="0" indent="457200" rtl="0">
              <a:lnSpc>
                <a:spcPct val="115000"/>
              </a:lnSpc>
              <a:buNone/>
            </a:pPr>
            <a:r>
              <a:rPr lang="en" sz="800" i="1">
                <a:latin typeface="Verdana"/>
                <a:ea typeface="Verdana"/>
                <a:cs typeface="Verdana"/>
                <a:sym typeface="Verdana"/>
                <a:hlinkClick r:id="rId3"/>
              </a:rPr>
              <a:t>Issues</a:t>
            </a:r>
            <a:r>
              <a:rPr lang="en" sz="800">
                <a:latin typeface="Verdana"/>
                <a:ea typeface="Verdana"/>
                <a:cs typeface="Verdana"/>
                <a:sym typeface="Verdana"/>
                <a:hlinkClick r:id="rId3"/>
              </a:rPr>
              <a:t>,</a:t>
            </a:r>
            <a:r>
              <a:rPr lang="en" sz="800" i="1">
                <a:latin typeface="Verdana"/>
                <a:ea typeface="Verdana"/>
                <a:cs typeface="Verdana"/>
                <a:sym typeface="Verdana"/>
                <a:hlinkClick r:id="rId3"/>
              </a:rPr>
              <a:t>20</a:t>
            </a:r>
            <a:r>
              <a:rPr lang="en" sz="800">
                <a:latin typeface="Verdana"/>
                <a:ea typeface="Verdana"/>
                <a:cs typeface="Verdana"/>
                <a:sym typeface="Verdana"/>
                <a:hlinkClick r:id="rId3"/>
              </a:rPr>
              <a:t>, 11-29. Retrieved March 28, 2014, from </a:t>
            </a:r>
          </a:p>
          <a:p>
            <a:pPr marL="457200" lvl="0" indent="0" rtl="0">
              <a:lnSpc>
                <a:spcPct val="115000"/>
              </a:lnSpc>
              <a:buNone/>
            </a:pPr>
            <a:r>
              <a:rPr lang="en" sz="800">
                <a:latin typeface="Verdana"/>
                <a:ea typeface="Verdana"/>
                <a:cs typeface="Verdana"/>
                <a:sym typeface="Verdana"/>
                <a:hlinkClick r:id="rId3"/>
              </a:rPr>
              <a:t>http://www.jstor.org/discover/10.2307/40604592?uid=3739824&amp;uid=2&amp;uid=4&amp;uid=3739256&amp;s</a:t>
            </a:r>
          </a:p>
          <a:p>
            <a:pPr marL="0" lvl="0" indent="0" rtl="0">
              <a:lnSpc>
                <a:spcPct val="115000"/>
              </a:lnSpc>
              <a:buNone/>
            </a:pPr>
            <a:r>
              <a:rPr lang="en" sz="1000">
                <a:solidFill>
                  <a:srgbClr val="000000"/>
                </a:solidFill>
                <a:latin typeface="Calibri"/>
                <a:ea typeface="Calibri"/>
                <a:cs typeface="Calibri"/>
                <a:sym typeface="Calibri"/>
              </a:rPr>
              <a:t>Campbell, S. M., &amp; Nutt, C. L. (2008). Academic advising in the new global century: Supporting student engagement and learning outcomes achievement. </a:t>
            </a:r>
            <a:r>
              <a:rPr lang="en" sz="1000" i="1">
                <a:solidFill>
                  <a:srgbClr val="000000"/>
                </a:solidFill>
                <a:latin typeface="Calibri"/>
                <a:ea typeface="Calibri"/>
                <a:cs typeface="Calibri"/>
                <a:sym typeface="Calibri"/>
              </a:rPr>
              <a:t>Peer </a:t>
            </a:r>
          </a:p>
          <a:p>
            <a:pPr marL="0" lvl="0" indent="457200" rtl="0">
              <a:lnSpc>
                <a:spcPct val="115000"/>
              </a:lnSpc>
              <a:buNone/>
            </a:pPr>
            <a:r>
              <a:rPr lang="en" sz="1000" i="1">
                <a:solidFill>
                  <a:srgbClr val="000000"/>
                </a:solidFill>
                <a:latin typeface="Calibri"/>
                <a:ea typeface="Calibri"/>
                <a:cs typeface="Calibri"/>
                <a:sym typeface="Calibri"/>
              </a:rPr>
              <a:t>Review, 10</a:t>
            </a:r>
            <a:r>
              <a:rPr lang="en" sz="1000">
                <a:solidFill>
                  <a:srgbClr val="000000"/>
                </a:solidFill>
                <a:latin typeface="Calibri"/>
                <a:ea typeface="Calibri"/>
                <a:cs typeface="Calibri"/>
                <a:sym typeface="Calibri"/>
              </a:rPr>
              <a:t>(1), 4-7.</a:t>
            </a:r>
          </a:p>
          <a:p>
            <a:pPr marL="0" lvl="0" indent="0" rtl="0">
              <a:lnSpc>
                <a:spcPct val="115000"/>
              </a:lnSpc>
              <a:buNone/>
            </a:pPr>
            <a:r>
              <a:rPr lang="en" sz="1000">
                <a:solidFill>
                  <a:srgbClr val="000000"/>
                </a:solidFill>
                <a:latin typeface="Calibri"/>
                <a:ea typeface="Calibri"/>
                <a:cs typeface="Calibri"/>
                <a:sym typeface="Calibri"/>
              </a:rPr>
              <a:t>Chen, X., &amp; Carroll, C. D. (2005). First-Generation Students in Postsecondary Education: A Look at Their College Transcripts. Postsecondary Education Descriptive </a:t>
            </a:r>
          </a:p>
          <a:p>
            <a:pPr marL="0" lvl="0" indent="457200" rtl="0">
              <a:lnSpc>
                <a:spcPct val="115000"/>
              </a:lnSpc>
              <a:buNone/>
            </a:pPr>
            <a:r>
              <a:rPr lang="en" sz="1000">
                <a:solidFill>
                  <a:srgbClr val="000000"/>
                </a:solidFill>
                <a:latin typeface="Calibri"/>
                <a:ea typeface="Calibri"/>
                <a:cs typeface="Calibri"/>
                <a:sym typeface="Calibri"/>
              </a:rPr>
              <a:t>Analysis Report. NCES 2005-171. </a:t>
            </a:r>
            <a:r>
              <a:rPr lang="en" sz="1000" i="1">
                <a:solidFill>
                  <a:srgbClr val="000000"/>
                </a:solidFill>
                <a:latin typeface="Calibri"/>
                <a:ea typeface="Calibri"/>
                <a:cs typeface="Calibri"/>
                <a:sym typeface="Calibri"/>
              </a:rPr>
              <a:t>National Center for Education Statistics.</a:t>
            </a:r>
          </a:p>
          <a:p>
            <a:pPr marL="0" lvl="0" indent="0" rtl="0">
              <a:lnSpc>
                <a:spcPct val="115000"/>
              </a:lnSpc>
              <a:buNone/>
            </a:pPr>
            <a:r>
              <a:rPr lang="en" sz="1000">
                <a:solidFill>
                  <a:srgbClr val="000000"/>
                </a:solidFill>
                <a:latin typeface="Calibri"/>
                <a:ea typeface="Calibri"/>
                <a:cs typeface="Calibri"/>
                <a:sym typeface="Calibri"/>
              </a:rPr>
              <a:t>Donigan, K. (2013, March 8). STEM education: the value of a scientific literate population.[web log post]. Retrived April 1, 2014 From, </a:t>
            </a:r>
          </a:p>
          <a:p>
            <a:pPr marL="0" lvl="0" indent="457200" rtl="0">
              <a:lnSpc>
                <a:spcPct val="115000"/>
              </a:lnSpc>
              <a:buNone/>
            </a:pPr>
            <a:r>
              <a:rPr lang="en" sz="1000">
                <a:solidFill>
                  <a:srgbClr val="000000"/>
                </a:solidFill>
                <a:latin typeface="Calibri"/>
                <a:ea typeface="Calibri"/>
                <a:cs typeface="Calibri"/>
                <a:sym typeface="Calibri"/>
              </a:rPr>
              <a:t>http://sciencepolicyforall.wordpress.com/2013/03/19/stem-education-the-value-of-a-scientifically-literate-population/</a:t>
            </a:r>
          </a:p>
          <a:p>
            <a:pPr marL="0" lvl="0" indent="0" rtl="0">
              <a:lnSpc>
                <a:spcPct val="115000"/>
              </a:lnSpc>
              <a:buNone/>
            </a:pPr>
            <a:r>
              <a:rPr lang="en" sz="1000">
                <a:solidFill>
                  <a:srgbClr val="000000"/>
                </a:solidFill>
                <a:latin typeface="Calibri"/>
                <a:ea typeface="Calibri"/>
                <a:cs typeface="Calibri"/>
                <a:sym typeface="Calibri"/>
              </a:rPr>
              <a:t>Fertig, B. (2014, April 1). Changing the Face of Astronomy [web log post]. Retrived April 1,2014 From, </a:t>
            </a:r>
          </a:p>
          <a:p>
            <a:pPr marL="0" lvl="0" indent="457200" rtl="0">
              <a:lnSpc>
                <a:spcPct val="115000"/>
              </a:lnSpc>
              <a:buNone/>
            </a:pPr>
            <a:r>
              <a:rPr lang="en" sz="1000">
                <a:solidFill>
                  <a:srgbClr val="000000"/>
                </a:solidFill>
                <a:latin typeface="Calibri"/>
                <a:ea typeface="Calibri"/>
                <a:cs typeface="Calibri"/>
                <a:sym typeface="Calibri"/>
                <a:hlinkClick r:id="rId4"/>
              </a:rPr>
              <a:t>http://www.npr.org/2014/04/02/297714630/changing-the-face-of-astronomy-research</a:t>
            </a:r>
          </a:p>
          <a:p>
            <a:pPr marL="0" lvl="0" indent="0" rtl="0">
              <a:lnSpc>
                <a:spcPct val="115000"/>
              </a:lnSpc>
              <a:buNone/>
            </a:pPr>
            <a:r>
              <a:rPr lang="en" sz="1000">
                <a:solidFill>
                  <a:srgbClr val="000000"/>
                </a:solidFill>
                <a:latin typeface="Calibri"/>
                <a:ea typeface="Calibri"/>
                <a:cs typeface="Calibri"/>
                <a:sym typeface="Calibri"/>
              </a:rPr>
              <a:t>Griffith, A.L. (2010). Persistence of women and minorities in STEM field majors: Is it the school that matters?[Electronic version]. Retrieved [insert date], from </a:t>
            </a:r>
          </a:p>
          <a:p>
            <a:pPr marL="0" lvl="0" indent="457200" rtl="0">
              <a:lnSpc>
                <a:spcPct val="115000"/>
              </a:lnSpc>
              <a:buNone/>
            </a:pPr>
            <a:r>
              <a:rPr lang="en" sz="1000">
                <a:solidFill>
                  <a:srgbClr val="000000"/>
                </a:solidFill>
                <a:latin typeface="Calibri"/>
                <a:ea typeface="Calibri"/>
                <a:cs typeface="Calibri"/>
                <a:sym typeface="Calibri"/>
              </a:rPr>
              <a:t>Cornell University, School of Industrial and LaborRelations site: </a:t>
            </a:r>
            <a:r>
              <a:rPr lang="en" sz="1000">
                <a:solidFill>
                  <a:srgbClr val="000000"/>
                </a:solidFill>
                <a:latin typeface="Calibri"/>
                <a:ea typeface="Calibri"/>
                <a:cs typeface="Calibri"/>
                <a:sym typeface="Calibri"/>
                <a:hlinkClick r:id="rId5"/>
              </a:rPr>
              <a:t>http://digitalcommons.ilr.cornell.edu/workingpapers/122/</a:t>
            </a:r>
          </a:p>
          <a:p>
            <a:pPr marL="0" lvl="0" indent="0" rtl="0">
              <a:lnSpc>
                <a:spcPct val="115000"/>
              </a:lnSpc>
              <a:buNone/>
            </a:pPr>
            <a:r>
              <a:rPr lang="en" sz="1000">
                <a:solidFill>
                  <a:srgbClr val="000000"/>
                </a:solidFill>
                <a:latin typeface="Calibri"/>
                <a:ea typeface="Calibri"/>
                <a:cs typeface="Calibri"/>
                <a:sym typeface="Calibri"/>
                <a:hlinkClick r:id="rId3"/>
              </a:rPr>
              <a:t>Korver, B., &amp; Tillema, H. (2014). Feedback Provision in Mentoring Conversation - Differing Mentor and Student Perceptions. </a:t>
            </a:r>
            <a:r>
              <a:rPr lang="en" sz="1000" i="1">
                <a:solidFill>
                  <a:srgbClr val="000000"/>
                </a:solidFill>
                <a:latin typeface="Calibri"/>
                <a:ea typeface="Calibri"/>
                <a:cs typeface="Calibri"/>
                <a:sym typeface="Calibri"/>
                <a:hlinkClick r:id="rId3"/>
              </a:rPr>
              <a:t>Journal of Education and Training </a:t>
            </a:r>
          </a:p>
          <a:p>
            <a:pPr marL="0" lvl="0" indent="457200" rtl="0">
              <a:lnSpc>
                <a:spcPct val="115000"/>
              </a:lnSpc>
              <a:buNone/>
            </a:pPr>
            <a:r>
              <a:rPr lang="en" sz="1000" i="1">
                <a:solidFill>
                  <a:srgbClr val="000000"/>
                </a:solidFill>
                <a:latin typeface="Calibri"/>
                <a:ea typeface="Calibri"/>
                <a:cs typeface="Calibri"/>
                <a:sym typeface="Calibri"/>
                <a:hlinkClick r:id="rId3"/>
              </a:rPr>
              <a:t>Studies</a:t>
            </a:r>
            <a:r>
              <a:rPr lang="en" sz="1000">
                <a:solidFill>
                  <a:srgbClr val="000000"/>
                </a:solidFill>
                <a:latin typeface="Calibri"/>
                <a:ea typeface="Calibri"/>
                <a:cs typeface="Calibri"/>
                <a:sym typeface="Calibri"/>
                <a:hlinkClick r:id="rId3"/>
              </a:rPr>
              <a:t>, </a:t>
            </a:r>
            <a:r>
              <a:rPr lang="en" sz="1000" i="1">
                <a:solidFill>
                  <a:srgbClr val="000000"/>
                </a:solidFill>
                <a:latin typeface="Calibri"/>
                <a:ea typeface="Calibri"/>
                <a:cs typeface="Calibri"/>
                <a:sym typeface="Calibri"/>
                <a:hlinkClick r:id="rId3"/>
              </a:rPr>
              <a:t>2</a:t>
            </a:r>
            <a:r>
              <a:rPr lang="en" sz="1000">
                <a:solidFill>
                  <a:srgbClr val="000000"/>
                </a:solidFill>
                <a:latin typeface="Calibri"/>
                <a:ea typeface="Calibri"/>
                <a:cs typeface="Calibri"/>
                <a:sym typeface="Calibri"/>
                <a:hlinkClick r:id="rId3"/>
              </a:rPr>
              <a:t>, 167-175.</a:t>
            </a:r>
          </a:p>
          <a:p>
            <a:pPr lvl="0" rtl="0">
              <a:lnSpc>
                <a:spcPct val="115000"/>
              </a:lnSpc>
              <a:spcBef>
                <a:spcPts val="640"/>
              </a:spcBef>
              <a:buClr>
                <a:schemeClr val="dk1"/>
              </a:buClr>
              <a:buSzPct val="110000"/>
              <a:buFont typeface="Arial"/>
              <a:buNone/>
            </a:pPr>
            <a:r>
              <a:rPr lang="en" sz="1000">
                <a:solidFill>
                  <a:srgbClr val="000000"/>
                </a:solidFill>
                <a:latin typeface="Calibri"/>
                <a:ea typeface="Calibri"/>
                <a:cs typeface="Calibri"/>
                <a:sym typeface="Calibri"/>
              </a:rPr>
              <a:t>London, H. B. (1992). Transformations: Cultural challenges faced by first‐generation students. </a:t>
            </a:r>
            <a:r>
              <a:rPr lang="en" sz="1000" i="1">
                <a:solidFill>
                  <a:srgbClr val="000000"/>
                </a:solidFill>
                <a:latin typeface="Calibri"/>
                <a:ea typeface="Calibri"/>
                <a:cs typeface="Calibri"/>
                <a:sym typeface="Calibri"/>
              </a:rPr>
              <a:t>New Directions for Community Colleges, 1992(80), 5-11.</a:t>
            </a:r>
          </a:p>
          <a:p>
            <a:endParaRPr lang="en" sz="1000" i="1">
              <a:solidFill>
                <a:srgbClr val="000000"/>
              </a:solidFill>
              <a:latin typeface="Calibri"/>
              <a:ea typeface="Calibri"/>
              <a:cs typeface="Calibri"/>
              <a:sym typeface="Calibri"/>
            </a:endParaRPr>
          </a:p>
          <a:p>
            <a:pPr marL="0" lvl="0" indent="0" rtl="0">
              <a:lnSpc>
                <a:spcPct val="115000"/>
              </a:lnSpc>
              <a:spcBef>
                <a:spcPts val="0"/>
              </a:spcBef>
              <a:buNone/>
            </a:pPr>
            <a:r>
              <a:rPr lang="en" sz="1000">
                <a:solidFill>
                  <a:srgbClr val="000000"/>
                </a:solidFill>
                <a:latin typeface="Calibri"/>
                <a:ea typeface="Calibri"/>
                <a:cs typeface="Calibri"/>
                <a:sym typeface="Calibri"/>
              </a:rPr>
              <a:t>Leipzig, R. M., Hyer, K., Ek, K., Wallenstein, S., Vezina, M. L., Fairchild, S., ... &amp; Howe, J. L. (2002). Attitudes toward working on interdisciplinary healthcare teams: a </a:t>
            </a:r>
          </a:p>
          <a:p>
            <a:pPr marL="0" lvl="0" indent="457200" rtl="0">
              <a:lnSpc>
                <a:spcPct val="115000"/>
              </a:lnSpc>
              <a:spcBef>
                <a:spcPts val="0"/>
              </a:spcBef>
              <a:buClr>
                <a:schemeClr val="dk1"/>
              </a:buClr>
              <a:buSzPct val="25000"/>
              <a:buFont typeface="Arial"/>
              <a:buNone/>
            </a:pPr>
            <a:r>
              <a:rPr lang="en" sz="1000">
                <a:solidFill>
                  <a:srgbClr val="000000"/>
                </a:solidFill>
                <a:latin typeface="Calibri"/>
                <a:ea typeface="Calibri"/>
                <a:cs typeface="Calibri"/>
                <a:sym typeface="Calibri"/>
              </a:rPr>
              <a:t>comparison by discipline. </a:t>
            </a:r>
            <a:r>
              <a:rPr lang="en" sz="1000" i="1">
                <a:solidFill>
                  <a:srgbClr val="000000"/>
                </a:solidFill>
                <a:latin typeface="Calibri"/>
                <a:ea typeface="Calibri"/>
                <a:cs typeface="Calibri"/>
                <a:sym typeface="Calibri"/>
              </a:rPr>
              <a:t>Journal of the American Geriatrics Society, 50(6), 1141-1148.</a:t>
            </a:r>
          </a:p>
          <a:p>
            <a:pPr marL="0" lvl="0" indent="0" rtl="0">
              <a:lnSpc>
                <a:spcPct val="115000"/>
              </a:lnSpc>
              <a:buNone/>
            </a:pPr>
            <a:r>
              <a:rPr lang="en" sz="1000">
                <a:solidFill>
                  <a:srgbClr val="000000"/>
                </a:solidFill>
                <a:latin typeface="Calibri"/>
                <a:ea typeface="Calibri"/>
                <a:cs typeface="Calibri"/>
                <a:sym typeface="Calibri"/>
              </a:rPr>
              <a:t>Primary Research from: The Be A Leader Foundation, Phoenix, Arizona</a:t>
            </a:r>
          </a:p>
          <a:p>
            <a:pPr marL="0" lvl="0" indent="0" rtl="0">
              <a:lnSpc>
                <a:spcPct val="115000"/>
              </a:lnSpc>
              <a:buNone/>
            </a:pPr>
            <a:r>
              <a:rPr lang="en" sz="1000">
                <a:solidFill>
                  <a:srgbClr val="000000"/>
                </a:solidFill>
                <a:latin typeface="Calibri"/>
                <a:ea typeface="Calibri"/>
                <a:cs typeface="Calibri"/>
                <a:sym typeface="Calibri"/>
              </a:rPr>
              <a:t>Rask, K., &amp; Bailey, E. (2002). </a:t>
            </a:r>
            <a:r>
              <a:rPr lang="en" sz="1000" i="1">
                <a:solidFill>
                  <a:srgbClr val="000000"/>
                </a:solidFill>
                <a:latin typeface="Calibri"/>
                <a:ea typeface="Calibri"/>
                <a:cs typeface="Calibri"/>
                <a:sym typeface="Calibri"/>
              </a:rPr>
              <a:t>Are faculty role models? evidence from major choice in an undergraduate institution</a:t>
            </a:r>
            <a:r>
              <a:rPr lang="en" sz="1000">
                <a:solidFill>
                  <a:srgbClr val="000000"/>
                </a:solidFill>
                <a:latin typeface="Calibri"/>
                <a:ea typeface="Calibri"/>
                <a:cs typeface="Calibri"/>
                <a:sym typeface="Calibri"/>
              </a:rPr>
              <a:t>. Manuscript submitted for publication, </a:t>
            </a:r>
          </a:p>
          <a:p>
            <a:pPr marL="0" lvl="0" indent="457200" rtl="0">
              <a:lnSpc>
                <a:spcPct val="115000"/>
              </a:lnSpc>
              <a:buNone/>
            </a:pPr>
            <a:r>
              <a:rPr lang="en" sz="1000">
                <a:solidFill>
                  <a:srgbClr val="000000"/>
                </a:solidFill>
                <a:latin typeface="Calibri"/>
                <a:ea typeface="Calibri"/>
                <a:cs typeface="Calibri"/>
                <a:sym typeface="Calibri"/>
              </a:rPr>
              <a:t>Retrieved from</a:t>
            </a:r>
            <a:r>
              <a:rPr lang="en" sz="1000">
                <a:solidFill>
                  <a:srgbClr val="000000"/>
                </a:solidFill>
                <a:latin typeface="Calibri"/>
                <a:ea typeface="Calibri"/>
                <a:cs typeface="Calibri"/>
                <a:sym typeface="Calibri"/>
                <a:hlinkClick r:id="rId6"/>
              </a:rPr>
              <a:t> http://citeseerx.ist.psu.edu/viewdoc/download?doi=10.1.1.195.5082&amp;rep=rep1&amp;type=pdf</a:t>
            </a:r>
          </a:p>
          <a:p>
            <a:pPr lvl="0" rtl="0">
              <a:lnSpc>
                <a:spcPct val="115000"/>
              </a:lnSpc>
              <a:spcBef>
                <a:spcPts val="320"/>
              </a:spcBef>
              <a:buNone/>
            </a:pPr>
            <a:r>
              <a:rPr lang="en" sz="1000">
                <a:solidFill>
                  <a:srgbClr val="000000"/>
                </a:solidFill>
                <a:latin typeface="Calibri"/>
                <a:ea typeface="Calibri"/>
                <a:cs typeface="Calibri"/>
                <a:sym typeface="Calibri"/>
              </a:rPr>
              <a:t>Vedantam, S. (2014, March 21). Does Diversity on Research Team Improve Quality of Science. [web log post]. Retrieved March 22,2014, From </a:t>
            </a:r>
          </a:p>
          <a:p>
            <a:pPr lvl="0" indent="457200" rtl="0">
              <a:lnSpc>
                <a:spcPct val="115000"/>
              </a:lnSpc>
              <a:spcBef>
                <a:spcPts val="320"/>
              </a:spcBef>
              <a:buClr>
                <a:schemeClr val="dk1"/>
              </a:buClr>
              <a:buSzPct val="25000"/>
              <a:buFont typeface="Calibri"/>
              <a:buNone/>
            </a:pPr>
            <a:r>
              <a:rPr lang="en" sz="1000">
                <a:solidFill>
                  <a:srgbClr val="000000"/>
                </a:solidFill>
                <a:latin typeface="Calibri"/>
                <a:ea typeface="Calibri"/>
                <a:cs typeface="Calibri"/>
                <a:sym typeface="Calibri"/>
              </a:rPr>
              <a:t>http://www.npr.org/2014/03/21/292225798/does-diversity-on-research-team-improve-quality-of-scienc</a:t>
            </a:r>
            <a:r>
              <a:rPr lang="en" sz="1200">
                <a:solidFill>
                  <a:srgbClr val="000000"/>
                </a:solidFill>
                <a:latin typeface="Calibri"/>
                <a:ea typeface="Calibri"/>
                <a:cs typeface="Calibri"/>
                <a:sym typeface="Calibri"/>
              </a:rPr>
              <a:t>e</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734898" y="194478"/>
            <a:ext cx="5246999" cy="857400"/>
          </a:xfrm>
          <a:prstGeom prst="rect">
            <a:avLst/>
          </a:prstGeom>
          <a:noFill/>
          <a:ln>
            <a:noFill/>
          </a:ln>
        </p:spPr>
        <p:txBody>
          <a:bodyPr lIns="91425" tIns="45700" rIns="91425" bIns="45700" anchor="ctr" anchorCtr="0">
            <a:noAutofit/>
          </a:bodyPr>
          <a:lstStyle/>
          <a:p>
            <a:pPr marL="0" marR="0" lvl="0" indent="0" algn="ctr" rtl="0">
              <a:spcBef>
                <a:spcPts val="0"/>
              </a:spcBef>
              <a:buClr>
                <a:srgbClr val="FF0000"/>
              </a:buClr>
              <a:buSzPct val="25000"/>
              <a:buFont typeface="Calibri"/>
              <a:buNone/>
            </a:pPr>
            <a:r>
              <a:rPr lang="en" sz="4400" b="1" i="0" u="none" strike="noStrike" cap="none" baseline="0">
                <a:latin typeface="Calibri"/>
                <a:ea typeface="Calibri"/>
                <a:cs typeface="Calibri"/>
                <a:sym typeface="Calibri"/>
              </a:rPr>
              <a:t>Observing Diversity </a:t>
            </a:r>
          </a:p>
        </p:txBody>
      </p:sp>
      <p:sp>
        <p:nvSpPr>
          <p:cNvPr id="134" name="Shape 134"/>
          <p:cNvSpPr txBox="1">
            <a:spLocks noGrp="1"/>
          </p:cNvSpPr>
          <p:nvPr>
            <p:ph type="body" idx="1"/>
          </p:nvPr>
        </p:nvSpPr>
        <p:spPr>
          <a:xfrm>
            <a:off x="457200" y="1459561"/>
            <a:ext cx="8229600" cy="36684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 sz="2000" b="1" i="0" u="none" strike="noStrike" cap="none" baseline="0">
                <a:solidFill>
                  <a:schemeClr val="dk1"/>
                </a:solidFill>
                <a:latin typeface="Calibri"/>
                <a:ea typeface="Calibri"/>
                <a:cs typeface="Calibri"/>
                <a:sym typeface="Calibri"/>
              </a:rPr>
              <a:t>Diversity</a:t>
            </a:r>
            <a:r>
              <a:rPr lang="en" sz="2000" b="0" i="0" u="none" strike="noStrike" cap="none" baseline="0">
                <a:solidFill>
                  <a:schemeClr val="dk1"/>
                </a:solidFill>
                <a:latin typeface="Calibri"/>
                <a:ea typeface="Calibri"/>
                <a:cs typeface="Calibri"/>
                <a:sym typeface="Calibri"/>
              </a:rPr>
              <a:t> is the variety of experience, age, physical ability, religion, race, ethnicity, gender, and many other attributes that contributes to the richness of the environment.</a:t>
            </a:r>
          </a:p>
          <a:p>
            <a:endParaRPr lang="en" sz="2000" b="0" i="0" u="none" strike="noStrike" cap="none" baseline="0">
              <a:solidFill>
                <a:schemeClr val="dk1"/>
              </a:solidFill>
              <a:latin typeface="Calibri"/>
              <a:ea typeface="Calibri"/>
              <a:cs typeface="Calibri"/>
              <a:sym typeface="Calibri"/>
            </a:endParaRPr>
          </a:p>
          <a:p>
            <a:pPr marL="0" marR="0" lvl="0" indent="0" algn="l" rtl="0">
              <a:spcBef>
                <a:spcPts val="400"/>
              </a:spcBef>
              <a:buClr>
                <a:schemeClr val="dk1"/>
              </a:buClr>
              <a:buSzPct val="25000"/>
              <a:buFont typeface="Calibri"/>
              <a:buNone/>
            </a:pPr>
            <a:r>
              <a:rPr lang="en" sz="2000" b="1" i="0" u="none" strike="noStrike" cap="none" baseline="0">
                <a:solidFill>
                  <a:schemeClr val="dk1"/>
                </a:solidFill>
                <a:latin typeface="Calibri"/>
                <a:ea typeface="Calibri"/>
                <a:cs typeface="Calibri"/>
                <a:sym typeface="Calibri"/>
              </a:rPr>
              <a:t>Diversity in Science and Academia</a:t>
            </a:r>
          </a:p>
          <a:p>
            <a:pPr marL="0" marR="0" lvl="0" indent="0" algn="l" rtl="0">
              <a:spcBef>
                <a:spcPts val="400"/>
              </a:spcBef>
              <a:buClr>
                <a:srgbClr val="000000"/>
              </a:buClr>
              <a:buSzPct val="25000"/>
              <a:buFont typeface="Times New Roman"/>
              <a:buNone/>
            </a:pPr>
            <a:r>
              <a:rPr lang="en" sz="2000" b="0" i="0" u="none" strike="noStrike" cap="none" baseline="0">
                <a:solidFill>
                  <a:srgbClr val="000000"/>
                </a:solidFill>
                <a:latin typeface="Calibri"/>
                <a:ea typeface="Calibri"/>
                <a:cs typeface="Calibri"/>
                <a:sym typeface="Calibri"/>
              </a:rPr>
              <a:t>The variety in discipline, intellectual outlook, cognitive style, and personality that gives a range of ideas that constitute a dynamic intellectual community.</a:t>
            </a:r>
          </a:p>
        </p:txBody>
      </p:sp>
      <p:pic>
        <p:nvPicPr>
          <p:cNvPr id="135" name="Shape 135"/>
          <p:cNvPicPr preferRelativeResize="0"/>
          <p:nvPr/>
        </p:nvPicPr>
        <p:blipFill rotWithShape="1">
          <a:blip r:embed="rId3"/>
          <a:srcRect/>
          <a:stretch/>
        </p:blipFill>
        <p:spPr>
          <a:xfrm>
            <a:off x="213875" y="218325"/>
            <a:ext cx="670499" cy="809699"/>
          </a:xfrm>
          <a:prstGeom prst="rect">
            <a:avLst/>
          </a:prstGeom>
          <a:noFill/>
          <a:ln>
            <a:noFill/>
          </a:ln>
        </p:spPr>
      </p:pic>
      <p:pic>
        <p:nvPicPr>
          <p:cNvPr id="136" name="Shape 136"/>
          <p:cNvPicPr preferRelativeResize="0"/>
          <p:nvPr/>
        </p:nvPicPr>
        <p:blipFill>
          <a:blip r:embed="rId4"/>
          <a:stretch>
            <a:fillRect/>
          </a:stretch>
        </p:blipFill>
        <p:spPr>
          <a:xfrm>
            <a:off x="8257125" y="4355000"/>
            <a:ext cx="754700" cy="636100"/>
          </a:xfrm>
          <a:prstGeom prst="rect">
            <a:avLst/>
          </a:prstGeom>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698725" y="165175"/>
            <a:ext cx="8594399" cy="857400"/>
          </a:xfrm>
          <a:prstGeom prst="rect">
            <a:avLst/>
          </a:prstGeom>
          <a:noFill/>
          <a:ln>
            <a:noFill/>
          </a:ln>
        </p:spPr>
        <p:txBody>
          <a:bodyPr lIns="91425" tIns="45700" rIns="91425" bIns="45700" anchor="ctr" anchorCtr="0">
            <a:noAutofit/>
          </a:bodyPr>
          <a:lstStyle/>
          <a:p>
            <a:pPr marL="0" marR="0" lvl="0" indent="0" algn="ctr" rtl="0">
              <a:spcBef>
                <a:spcPts val="0"/>
              </a:spcBef>
              <a:buClr>
                <a:srgbClr val="FF0000"/>
              </a:buClr>
              <a:buSzPct val="25000"/>
              <a:buFont typeface="Calibri"/>
              <a:buNone/>
            </a:pPr>
            <a:r>
              <a:rPr lang="en" sz="3950" b="1" i="0" u="none" strike="noStrike" cap="none" baseline="0">
                <a:latin typeface="Calibri"/>
                <a:ea typeface="Calibri"/>
                <a:cs typeface="Calibri"/>
                <a:sym typeface="Calibri"/>
              </a:rPr>
              <a:t>Does Diversity Produce Better Science?</a:t>
            </a:r>
          </a:p>
        </p:txBody>
      </p:sp>
      <p:sp>
        <p:nvSpPr>
          <p:cNvPr id="142" name="Shape 142"/>
          <p:cNvSpPr txBox="1">
            <a:spLocks noGrp="1"/>
          </p:cNvSpPr>
          <p:nvPr>
            <p:ph type="body" idx="1"/>
          </p:nvPr>
        </p:nvSpPr>
        <p:spPr>
          <a:xfrm>
            <a:off x="457200" y="1200150"/>
            <a:ext cx="8229600" cy="3394472"/>
          </a:xfrm>
          <a:prstGeom prst="rect">
            <a:avLst/>
          </a:prstGeom>
          <a:noFill/>
          <a:ln>
            <a:noFill/>
          </a:ln>
        </p:spPr>
        <p:txBody>
          <a:bodyPr lIns="91425" tIns="45700" rIns="91425" bIns="45700" anchor="t" anchorCtr="0">
            <a:noAutofit/>
          </a:bodyPr>
          <a:lstStyle/>
          <a:p>
            <a:pPr marL="0" marR="0" lvl="0" indent="0" algn="l" rtl="0">
              <a:spcBef>
                <a:spcPts val="0"/>
              </a:spcBef>
              <a:buClr>
                <a:srgbClr val="000000"/>
              </a:buClr>
              <a:buSzPct val="25000"/>
              <a:buFont typeface="Times New Roman"/>
              <a:buNone/>
            </a:pPr>
            <a:r>
              <a:rPr lang="en" sz="2000" b="0" i="0" u="none" strike="noStrike" cap="none" baseline="0">
                <a:solidFill>
                  <a:srgbClr val="000000"/>
                </a:solidFill>
                <a:latin typeface="Calibri"/>
                <a:ea typeface="Calibri"/>
                <a:cs typeface="Calibri"/>
                <a:sym typeface="Calibri"/>
              </a:rPr>
              <a:t>Cumulative research provides evidence that a diverse student body, faculty, and staff benefit creativity, innovation, and problem-solving skills.</a:t>
            </a:r>
          </a:p>
          <a:p>
            <a:endParaRPr lang="en" sz="2000" b="0" i="0" u="none" strike="noStrike" cap="none" baseline="0">
              <a:solidFill>
                <a:srgbClr val="000000"/>
              </a:solidFill>
              <a:latin typeface="Calibri"/>
              <a:ea typeface="Calibri"/>
              <a:cs typeface="Calibri"/>
              <a:sym typeface="Calibri"/>
            </a:endParaRPr>
          </a:p>
        </p:txBody>
      </p:sp>
      <p:sp>
        <p:nvSpPr>
          <p:cNvPr id="143" name="Shape 143"/>
          <p:cNvSpPr/>
          <p:nvPr/>
        </p:nvSpPr>
        <p:spPr>
          <a:xfrm>
            <a:off x="851125" y="1964700"/>
            <a:ext cx="6858899" cy="27182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600" b="1" i="1">
                <a:solidFill>
                  <a:srgbClr val="302A2A"/>
                </a:solidFill>
                <a:latin typeface="Calibri"/>
                <a:ea typeface="Calibri"/>
                <a:cs typeface="Calibri"/>
                <a:sym typeface="Calibri"/>
              </a:rPr>
              <a:t>
</a:t>
            </a:r>
            <a:r>
              <a:rPr lang="en" sz="1600" b="1" i="1" u="none" strike="noStrike" cap="none" baseline="0">
                <a:latin typeface="Calibri"/>
                <a:ea typeface="Calibri"/>
                <a:cs typeface="Calibri"/>
                <a:sym typeface="Calibri"/>
              </a:rPr>
              <a:t>Promoting Diversity in Research:</a:t>
            </a:r>
            <a:r>
              <a:rPr lang="en" sz="1600" b="0" i="0" u="none" strike="noStrike" cap="none" baseline="0">
                <a:latin typeface="Calibri"/>
                <a:ea typeface="Calibri"/>
                <a:cs typeface="Calibri"/>
                <a:sym typeface="Calibri"/>
              </a:rPr>
              <a:t> </a:t>
            </a:r>
          </a:p>
          <a:p>
            <a:pPr marL="457200" marR="0" lvl="0" indent="0" algn="l" rtl="0">
              <a:buSzPct val="25000"/>
              <a:buNone/>
            </a:pPr>
            <a:r>
              <a:rPr lang="en" sz="1600" b="0" i="0" u="none" strike="noStrike" cap="none" baseline="0">
                <a:latin typeface="Calibri"/>
                <a:ea typeface="Calibri"/>
                <a:cs typeface="Calibri"/>
                <a:sym typeface="Calibri"/>
              </a:rPr>
              <a:t>Research showing that diverse teams are better at solving complex problems. On homogeneous teams, unquestioned assumptions remain unquestioned, and everyone gets stuck in the same place. If we only listen to people who agree with us, we cease to grow .</a:t>
            </a:r>
          </a:p>
          <a:p>
            <a:endParaRPr lang="en" sz="1600" b="0" i="0" u="none" strike="noStrike" cap="none" baseline="0">
              <a:latin typeface="Calibri"/>
              <a:ea typeface="Calibri"/>
              <a:cs typeface="Calibri"/>
              <a:sym typeface="Calibri"/>
            </a:endParaRPr>
          </a:p>
          <a:p>
            <a:pPr marL="0" marR="0" lvl="0" indent="0" algn="l" rtl="0">
              <a:buSzPct val="25000"/>
              <a:buNone/>
            </a:pPr>
            <a:r>
              <a:rPr lang="en" sz="1600" b="1" i="1" u="none" strike="noStrike" cap="none" baseline="0">
                <a:solidFill>
                  <a:schemeClr val="dk1"/>
                </a:solidFill>
                <a:latin typeface="Calibri"/>
                <a:ea typeface="Calibri"/>
                <a:cs typeface="Calibri"/>
                <a:sym typeface="Calibri"/>
              </a:rPr>
              <a:t>Does Diversity On Research Team Improve Quality Of Science? NPR</a:t>
            </a:r>
          </a:p>
          <a:p>
            <a:pPr marL="457200" marR="0" lvl="1" indent="0" algn="l" rtl="0">
              <a:buSzPct val="25000"/>
              <a:buNone/>
            </a:pPr>
            <a:r>
              <a:rPr lang="en" sz="1600" b="0" i="0" u="none" strike="noStrike" cap="none" baseline="0">
                <a:solidFill>
                  <a:srgbClr val="302A2A"/>
                </a:solidFill>
                <a:latin typeface="Calibri"/>
                <a:ea typeface="Calibri"/>
                <a:cs typeface="Calibri"/>
                <a:sym typeface="Calibri"/>
              </a:rPr>
              <a:t>Study found that publications with diverse teams reach broader   audiences, greater citation (Vendantam, 2014) .  </a:t>
            </a:r>
          </a:p>
          <a:p>
            <a:endParaRPr lang="en" sz="1600" b="0" i="0" u="none" strike="noStrike" cap="none" baseline="0">
              <a:solidFill>
                <a:srgbClr val="302A2A"/>
              </a:solidFill>
              <a:latin typeface="Calibri"/>
              <a:ea typeface="Calibri"/>
              <a:cs typeface="Calibri"/>
              <a:sym typeface="Calibri"/>
            </a:endParaRPr>
          </a:p>
          <a:p>
            <a:endParaRPr lang="en" sz="1600" b="0" i="0" u="none" strike="noStrike" cap="none" baseline="0">
              <a:solidFill>
                <a:srgbClr val="302A2A"/>
              </a:solidFill>
              <a:latin typeface="Calibri"/>
              <a:ea typeface="Calibri"/>
              <a:cs typeface="Calibri"/>
              <a:sym typeface="Calibri"/>
            </a:endParaRPr>
          </a:p>
          <a:p>
            <a:endParaRPr lang="en" sz="1600" b="0" i="0" u="none" strike="noStrike" cap="none" baseline="0">
              <a:solidFill>
                <a:srgbClr val="302A2A"/>
              </a:solidFill>
              <a:latin typeface="Calibri"/>
              <a:ea typeface="Calibri"/>
              <a:cs typeface="Calibri"/>
              <a:sym typeface="Calibri"/>
            </a:endParaRPr>
          </a:p>
        </p:txBody>
      </p:sp>
      <p:pic>
        <p:nvPicPr>
          <p:cNvPr id="144" name="Shape 144"/>
          <p:cNvPicPr preferRelativeResize="0"/>
          <p:nvPr/>
        </p:nvPicPr>
        <p:blipFill rotWithShape="1">
          <a:blip r:embed="rId3"/>
          <a:srcRect/>
          <a:stretch/>
        </p:blipFill>
        <p:spPr>
          <a:xfrm>
            <a:off x="213875" y="218325"/>
            <a:ext cx="670499" cy="809699"/>
          </a:xfrm>
          <a:prstGeom prst="rect">
            <a:avLst/>
          </a:prstGeom>
          <a:noFill/>
          <a:ln>
            <a:noFill/>
          </a:ln>
        </p:spPr>
      </p:pic>
      <p:pic>
        <p:nvPicPr>
          <p:cNvPr id="145" name="Shape 145"/>
          <p:cNvPicPr preferRelativeResize="0"/>
          <p:nvPr/>
        </p:nvPicPr>
        <p:blipFill>
          <a:blip r:embed="rId4"/>
          <a:stretch>
            <a:fillRect/>
          </a:stretch>
        </p:blipFill>
        <p:spPr>
          <a:xfrm>
            <a:off x="8257125" y="4355000"/>
            <a:ext cx="754700" cy="636100"/>
          </a:xfrm>
          <a:prstGeom prst="rect">
            <a:avLst/>
          </a:prstGeom>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782225" y="403378"/>
            <a:ext cx="8229600" cy="857400"/>
          </a:xfrm>
          <a:prstGeom prst="rect">
            <a:avLst/>
          </a:prstGeom>
        </p:spPr>
        <p:txBody>
          <a:bodyPr lIns="91425" tIns="91425" rIns="91425" bIns="91425" anchor="b" anchorCtr="0">
            <a:noAutofit/>
          </a:bodyPr>
          <a:lstStyle/>
          <a:p>
            <a:pPr lvl="0" algn="ctr" rtl="0">
              <a:buNone/>
            </a:pPr>
            <a:r>
              <a:rPr lang="en"/>
              <a:t>AZSG Peer Engagement Study: Research Methods</a:t>
            </a:r>
          </a:p>
        </p:txBody>
      </p:sp>
      <p:pic>
        <p:nvPicPr>
          <p:cNvPr id="151" name="Shape 151"/>
          <p:cNvPicPr preferRelativeResize="0"/>
          <p:nvPr/>
        </p:nvPicPr>
        <p:blipFill rotWithShape="1">
          <a:blip r:embed="rId3"/>
          <a:srcRect r="65457"/>
          <a:stretch/>
        </p:blipFill>
        <p:spPr>
          <a:xfrm>
            <a:off x="5000050" y="1184700"/>
            <a:ext cx="2492399" cy="3958799"/>
          </a:xfrm>
          <a:prstGeom prst="rect">
            <a:avLst/>
          </a:prstGeom>
          <a:noFill/>
          <a:ln>
            <a:noFill/>
          </a:ln>
        </p:spPr>
      </p:pic>
      <p:pic>
        <p:nvPicPr>
          <p:cNvPr id="152" name="Shape 152"/>
          <p:cNvPicPr preferRelativeResize="0"/>
          <p:nvPr/>
        </p:nvPicPr>
        <p:blipFill rotWithShape="1">
          <a:blip r:embed="rId4"/>
          <a:srcRect/>
          <a:stretch/>
        </p:blipFill>
        <p:spPr>
          <a:xfrm>
            <a:off x="213875" y="218325"/>
            <a:ext cx="670499" cy="809699"/>
          </a:xfrm>
          <a:prstGeom prst="rect">
            <a:avLst/>
          </a:prstGeom>
          <a:noFill/>
          <a:ln>
            <a:noFill/>
          </a:ln>
        </p:spPr>
      </p:pic>
      <p:pic>
        <p:nvPicPr>
          <p:cNvPr id="153" name="Shape 153"/>
          <p:cNvPicPr preferRelativeResize="0"/>
          <p:nvPr/>
        </p:nvPicPr>
        <p:blipFill>
          <a:blip r:embed="rId5"/>
          <a:stretch>
            <a:fillRect/>
          </a:stretch>
        </p:blipFill>
        <p:spPr>
          <a:xfrm>
            <a:off x="8257125" y="4355000"/>
            <a:ext cx="754700" cy="636100"/>
          </a:xfrm>
          <a:prstGeom prst="rect">
            <a:avLst/>
          </a:prstGeom>
        </p:spPr>
      </p:pic>
      <p:pic>
        <p:nvPicPr>
          <p:cNvPr id="154" name="Shape 154"/>
          <p:cNvPicPr preferRelativeResize="0"/>
          <p:nvPr/>
        </p:nvPicPr>
        <p:blipFill rotWithShape="1">
          <a:blip r:embed="rId3"/>
          <a:srcRect l="66449" t="1810" r="-991" b="-1810"/>
          <a:stretch/>
        </p:blipFill>
        <p:spPr>
          <a:xfrm>
            <a:off x="1119375" y="1184700"/>
            <a:ext cx="2492399" cy="3958799"/>
          </a:xfrm>
          <a:prstGeom prst="rect">
            <a:avLst/>
          </a:prstGeom>
          <a:noFill/>
          <a:ln>
            <a:noFill/>
          </a:ln>
        </p:spPr>
      </p:pic>
      <p:cxnSp>
        <p:nvCxnSpPr>
          <p:cNvPr id="155" name="Shape 155"/>
          <p:cNvCxnSpPr>
            <a:stCxn id="154" idx="3"/>
          </p:cNvCxnSpPr>
          <p:nvPr/>
        </p:nvCxnSpPr>
        <p:spPr>
          <a:xfrm rot="10800000" flipH="1">
            <a:off x="3611774" y="3158099"/>
            <a:ext cx="1168499" cy="6000"/>
          </a:xfrm>
          <a:prstGeom prst="straightConnector1">
            <a:avLst/>
          </a:prstGeom>
          <a:noFill/>
          <a:ln w="19050" cap="flat">
            <a:solidFill>
              <a:schemeClr val="dk2"/>
            </a:solidFill>
            <a:prstDash val="solid"/>
            <a:round/>
            <a:headEnd type="none" w="lg" len="lg"/>
            <a:tailEnd type="triangle" w="lg" len="lg"/>
          </a:ln>
        </p:spPr>
      </p:cxn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ctrTitle"/>
          </p:nvPr>
        </p:nvSpPr>
        <p:spPr>
          <a:xfrm>
            <a:off x="685800" y="1583342"/>
            <a:ext cx="7772400" cy="1159799"/>
          </a:xfrm>
          <a:prstGeom prst="rect">
            <a:avLst/>
          </a:prstGeom>
        </p:spPr>
        <p:txBody>
          <a:bodyPr lIns="91425" tIns="91425" rIns="91425" bIns="91425" anchor="b" anchorCtr="0">
            <a:noAutofit/>
          </a:bodyPr>
          <a:lstStyle/>
          <a:p>
            <a:pPr lvl="0" rtl="0">
              <a:buNone/>
            </a:pPr>
            <a:r>
              <a:rPr lang="en">
                <a:latin typeface="Calibri"/>
                <a:ea typeface="Calibri"/>
                <a:cs typeface="Calibri"/>
                <a:sym typeface="Calibri"/>
              </a:rPr>
              <a:t>Recruitment</a:t>
            </a:r>
          </a:p>
        </p:txBody>
      </p:sp>
      <p:sp>
        <p:nvSpPr>
          <p:cNvPr id="161" name="Shape 161"/>
          <p:cNvSpPr txBox="1">
            <a:spLocks noGrp="1"/>
          </p:cNvSpPr>
          <p:nvPr>
            <p:ph type="subTitle" idx="1"/>
          </p:nvPr>
        </p:nvSpPr>
        <p:spPr>
          <a:xfrm>
            <a:off x="685800" y="2840053"/>
            <a:ext cx="7772400" cy="784799"/>
          </a:xfrm>
          <a:prstGeom prst="rect">
            <a:avLst/>
          </a:prstGeom>
        </p:spPr>
        <p:txBody>
          <a:bodyPr lIns="91425" tIns="91425" rIns="91425" bIns="91425" anchor="t" anchorCtr="0">
            <a:noAutofit/>
          </a:bodyPr>
          <a:lstStyle/>
          <a:p>
            <a:pPr lvl="0" rtl="0">
              <a:buNone/>
            </a:pPr>
            <a:r>
              <a:rPr lang="en">
                <a:solidFill>
                  <a:srgbClr val="000000"/>
                </a:solidFill>
                <a:latin typeface="Calibri"/>
                <a:ea typeface="Calibri"/>
                <a:cs typeface="Calibri"/>
                <a:sym typeface="Calibri"/>
              </a:rPr>
              <a:t>Yvette-Marie Margaillan </a:t>
            </a:r>
          </a:p>
          <a:p>
            <a:pPr lvl="0" rtl="0">
              <a:buNone/>
            </a:pPr>
            <a:r>
              <a:rPr lang="en" sz="2400">
                <a:solidFill>
                  <a:srgbClr val="000000"/>
                </a:solidFill>
                <a:latin typeface="Calibri"/>
                <a:ea typeface="Calibri"/>
                <a:cs typeface="Calibri"/>
                <a:sym typeface="Calibri"/>
              </a:rPr>
              <a:t>Management Information Systems, Finance</a:t>
            </a:r>
          </a:p>
        </p:txBody>
      </p:sp>
      <p:pic>
        <p:nvPicPr>
          <p:cNvPr id="162" name="Shape 162"/>
          <p:cNvPicPr preferRelativeResize="0"/>
          <p:nvPr/>
        </p:nvPicPr>
        <p:blipFill>
          <a:blip r:embed="rId3"/>
          <a:stretch>
            <a:fillRect/>
          </a:stretch>
        </p:blipFill>
        <p:spPr>
          <a:xfrm>
            <a:off x="8257125" y="4355000"/>
            <a:ext cx="754700" cy="636100"/>
          </a:xfrm>
          <a:prstGeom prst="rect">
            <a:avLst/>
          </a:prstGeom>
        </p:spPr>
      </p:pic>
      <p:pic>
        <p:nvPicPr>
          <p:cNvPr id="163" name="Shape 163"/>
          <p:cNvPicPr preferRelativeResize="0"/>
          <p:nvPr/>
        </p:nvPicPr>
        <p:blipFill rotWithShape="1">
          <a:blip r:embed="rId4"/>
          <a:srcRect/>
          <a:stretch/>
        </p:blipFill>
        <p:spPr>
          <a:xfrm>
            <a:off x="213875" y="218325"/>
            <a:ext cx="670499" cy="809699"/>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algn="ctr" rtl="0">
              <a:buNone/>
            </a:pPr>
            <a:r>
              <a:rPr lang="en">
                <a:latin typeface="Calibri"/>
                <a:ea typeface="Calibri"/>
                <a:cs typeface="Calibri"/>
                <a:sym typeface="Calibri"/>
              </a:rPr>
              <a:t>U of A Recruitment - 2013</a:t>
            </a:r>
          </a:p>
        </p:txBody>
      </p:sp>
      <p:sp>
        <p:nvSpPr>
          <p:cNvPr id="169" name="Shape 169"/>
          <p:cNvSpPr txBox="1"/>
          <p:nvPr/>
        </p:nvSpPr>
        <p:spPr>
          <a:xfrm>
            <a:off x="6949500" y="1905300"/>
            <a:ext cx="1813499" cy="1332899"/>
          </a:xfrm>
          <a:prstGeom prst="rect">
            <a:avLst/>
          </a:prstGeom>
        </p:spPr>
        <p:txBody>
          <a:bodyPr lIns="91425" tIns="91425" rIns="91425" bIns="91425" anchor="t" anchorCtr="0">
            <a:noAutofit/>
          </a:bodyPr>
          <a:lstStyle/>
          <a:p>
            <a:pPr lvl="0" algn="ctr" rtl="0">
              <a:buNone/>
            </a:pPr>
            <a:r>
              <a:rPr lang="en" sz="2400">
                <a:latin typeface="Calibri"/>
                <a:ea typeface="Calibri"/>
                <a:cs typeface="Calibri"/>
                <a:sym typeface="Calibri"/>
              </a:rPr>
              <a:t>31 Current Space Grant Interns</a:t>
            </a:r>
          </a:p>
        </p:txBody>
      </p:sp>
      <p:pic>
        <p:nvPicPr>
          <p:cNvPr id="170" name="Shape 170"/>
          <p:cNvPicPr preferRelativeResize="0"/>
          <p:nvPr/>
        </p:nvPicPr>
        <p:blipFill rotWithShape="1">
          <a:blip r:embed="rId3"/>
          <a:srcRect/>
          <a:stretch/>
        </p:blipFill>
        <p:spPr>
          <a:xfrm>
            <a:off x="213875" y="218325"/>
            <a:ext cx="670499" cy="809699"/>
          </a:xfrm>
          <a:prstGeom prst="rect">
            <a:avLst/>
          </a:prstGeom>
          <a:noFill/>
          <a:ln>
            <a:noFill/>
          </a:ln>
        </p:spPr>
      </p:pic>
      <p:pic>
        <p:nvPicPr>
          <p:cNvPr id="171" name="Shape 171"/>
          <p:cNvPicPr preferRelativeResize="0"/>
          <p:nvPr/>
        </p:nvPicPr>
        <p:blipFill>
          <a:blip r:embed="rId4"/>
          <a:stretch>
            <a:fillRect/>
          </a:stretch>
        </p:blipFill>
        <p:spPr>
          <a:xfrm>
            <a:off x="8257125" y="4355000"/>
            <a:ext cx="754700" cy="636100"/>
          </a:xfrm>
          <a:prstGeom prst="rect">
            <a:avLst/>
          </a:prstGeom>
        </p:spPr>
      </p:pic>
      <p:pic>
        <p:nvPicPr>
          <p:cNvPr id="172" name="Shape 172"/>
          <p:cNvPicPr preferRelativeResize="0"/>
          <p:nvPr/>
        </p:nvPicPr>
        <p:blipFill>
          <a:blip r:embed="rId5"/>
          <a:stretch>
            <a:fillRect/>
          </a:stretch>
        </p:blipFill>
        <p:spPr>
          <a:xfrm>
            <a:off x="943425" y="1291125"/>
            <a:ext cx="6071550" cy="3635000"/>
          </a:xfrm>
          <a:prstGeom prst="rect">
            <a:avLst/>
          </a:prstGeom>
        </p:spPr>
      </p:pic>
    </p:spTree>
  </p:cSld>
  <p:clrMapOvr>
    <a:masterClrMapping/>
  </p:clrMapOvr>
  <p:transition spd="slow">
    <p:cut/>
  </p:transition>
</p:sld>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1982</Words>
  <Application>Microsoft Office PowerPoint</Application>
  <PresentationFormat>On-screen Show (16:9)</PresentationFormat>
  <Paragraphs>210</Paragraphs>
  <Slides>40</Slides>
  <Notes>40</Notes>
  <HiddenSlides>0</HiddenSlides>
  <MMClips>0</MMClips>
  <ScaleCrop>false</ScaleCrop>
  <HeadingPairs>
    <vt:vector size="4" baseType="variant">
      <vt:variant>
        <vt:lpstr>Theme</vt:lpstr>
      </vt:variant>
      <vt:variant>
        <vt:i4>2</vt:i4>
      </vt:variant>
      <vt:variant>
        <vt:lpstr>Slide Titles</vt:lpstr>
      </vt:variant>
      <vt:variant>
        <vt:i4>40</vt:i4>
      </vt:variant>
    </vt:vector>
  </HeadingPairs>
  <TitlesOfParts>
    <vt:vector size="42" baseType="lpstr">
      <vt:lpstr>simple-light</vt:lpstr>
      <vt:lpstr>Office Theme</vt:lpstr>
      <vt:lpstr>University of Arizona NASA AZ Space Grant Peer Engagement Study</vt:lpstr>
      <vt:lpstr>Agenda</vt:lpstr>
      <vt:lpstr>Project Objective and Diversity</vt:lpstr>
      <vt:lpstr>UA NASA Space Grant Consortium</vt:lpstr>
      <vt:lpstr>Observing Diversity </vt:lpstr>
      <vt:lpstr>Does Diversity Produce Better Science?</vt:lpstr>
      <vt:lpstr>AZSG Peer Engagement Study: Research Methods</vt:lpstr>
      <vt:lpstr>Recruitment</vt:lpstr>
      <vt:lpstr>U of A Recruitment - 2013</vt:lpstr>
      <vt:lpstr>Who is Interested in STEM?</vt:lpstr>
      <vt:lpstr>Breakdown by Ethnic Background</vt:lpstr>
      <vt:lpstr>Past Recruitment Strategies</vt:lpstr>
      <vt:lpstr>What Attracts Applicants?</vt:lpstr>
      <vt:lpstr>What Do Applicants Seek?</vt:lpstr>
      <vt:lpstr>Alumni Responses</vt:lpstr>
      <vt:lpstr>Cultural Norms and Values</vt:lpstr>
      <vt:lpstr>Cultural Norms and Values</vt:lpstr>
      <vt:lpstr>Cultural Norms and Values</vt:lpstr>
      <vt:lpstr>Survey of 50 High-Potential Minority Students  from Phoenix, AZ at the Be A Leader Foundation</vt:lpstr>
      <vt:lpstr>High School Survey Data Results</vt:lpstr>
      <vt:lpstr>Cultural Norms and Values</vt:lpstr>
      <vt:lpstr>Mentoring and Leadership</vt:lpstr>
      <vt:lpstr>Mentoring and Leadership </vt:lpstr>
      <vt:lpstr>Mentoring and Leadership </vt:lpstr>
      <vt:lpstr>Mentoring and Leadership </vt:lpstr>
      <vt:lpstr>Mentoring and Leadership </vt:lpstr>
      <vt:lpstr>Areas of Study</vt:lpstr>
      <vt:lpstr>Areas of Study</vt:lpstr>
      <vt:lpstr>Self Identification</vt:lpstr>
      <vt:lpstr>Barriers</vt:lpstr>
      <vt:lpstr>Interdisciplinary</vt:lpstr>
      <vt:lpstr>Student Involvement and Retention</vt:lpstr>
      <vt:lpstr>Student Involvement and Retention</vt:lpstr>
      <vt:lpstr>Student Involvement and Retention</vt:lpstr>
      <vt:lpstr>Student Involvement and Retention</vt:lpstr>
      <vt:lpstr>Closing Points</vt:lpstr>
      <vt:lpstr>Drawing Connections</vt:lpstr>
      <vt:lpstr>Benefits of Peer Engagement Study</vt:lpstr>
      <vt:lpstr>PowerPoint Presentation</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of Arizona NASA AZ Space Grant Peer Engagement Study</dc:title>
  <dc:creator>Leila Shevins</dc:creator>
  <cp:lastModifiedBy>Leila J</cp:lastModifiedBy>
  <cp:revision>1</cp:revision>
  <dcterms:modified xsi:type="dcterms:W3CDTF">2014-04-07T06:41:56Z</dcterms:modified>
</cp:coreProperties>
</file>